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Default Extension="docx" ContentType="application/vnd.openxmlformats-officedocument.wordprocessingml.document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Default Extension="vml" ContentType="application/vnd.openxmlformats-officedocument.vmlDrawi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61" r:id="rId2"/>
    <p:sldId id="269" r:id="rId3"/>
    <p:sldId id="272" r:id="rId4"/>
    <p:sldId id="307" r:id="rId5"/>
    <p:sldId id="354" r:id="rId6"/>
    <p:sldId id="359" r:id="rId7"/>
    <p:sldId id="295" r:id="rId8"/>
    <p:sldId id="360" r:id="rId9"/>
    <p:sldId id="316" r:id="rId10"/>
    <p:sldId id="309" r:id="rId11"/>
    <p:sldId id="317" r:id="rId12"/>
    <p:sldId id="355" r:id="rId13"/>
    <p:sldId id="318" r:id="rId14"/>
    <p:sldId id="308" r:id="rId15"/>
    <p:sldId id="312" r:id="rId16"/>
    <p:sldId id="352" r:id="rId17"/>
    <p:sldId id="314" r:id="rId18"/>
    <p:sldId id="319" r:id="rId19"/>
    <p:sldId id="310" r:id="rId20"/>
    <p:sldId id="311" r:id="rId21"/>
    <p:sldId id="361" r:id="rId22"/>
    <p:sldId id="345" r:id="rId23"/>
    <p:sldId id="331" r:id="rId24"/>
    <p:sldId id="322" r:id="rId25"/>
    <p:sldId id="337" r:id="rId26"/>
    <p:sldId id="340" r:id="rId27"/>
    <p:sldId id="343" r:id="rId28"/>
    <p:sldId id="344" r:id="rId29"/>
    <p:sldId id="303" r:id="rId30"/>
    <p:sldId id="356" r:id="rId31"/>
    <p:sldId id="271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44546A"/>
    <a:srgbClr val="E6E6E6"/>
    <a:srgbClr val="FF996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9154" autoAdjust="0"/>
  </p:normalViewPr>
  <p:slideViewPr>
    <p:cSldViewPr snapToGrid="0" showGuides="1">
      <p:cViewPr varScale="1">
        <p:scale>
          <a:sx n="61" d="100"/>
          <a:sy n="61" d="100"/>
        </p:scale>
        <p:origin x="-522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F43F0-3AB0-4F04-9793-51C9D217ACA3}" type="datetimeFigureOut">
              <a:rPr lang="zh-CN" altLang="en-US" smtClean="0"/>
              <a:pPr/>
              <a:t>2018/5/31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DCA58A-F0C1-4504-AC1D-FB717E60A5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8111378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wmf>
</file>

<file path=ppt/media/image2.gif>
</file>

<file path=ppt/media/image3.png>
</file>

<file path=ppt/media/image4.gif>
</file>

<file path=ppt/media/image5.jpeg>
</file>

<file path=ppt/media/image6.png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1BA6B-634B-4F04-A80A-E3ED4427B6BE}" type="datetimeFigureOut">
              <a:rPr lang="zh-CN" altLang="en-US" smtClean="0"/>
              <a:pPr/>
              <a:t>2018/5/31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687CE6-1913-4E1C-9957-FCB07DD0ED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8159345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560756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257" cy="6855977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1307869" y="1122362"/>
            <a:ext cx="9576262" cy="4307950"/>
            <a:chOff x="1307870" y="1267730"/>
            <a:chExt cx="9576262" cy="4307950"/>
          </a:xfrm>
        </p:grpSpPr>
        <p:sp>
          <p:nvSpPr>
            <p:cNvPr id="6" name="Rectangle 9"/>
            <p:cNvSpPr/>
            <p:nvPr/>
          </p:nvSpPr>
          <p:spPr>
            <a:xfrm>
              <a:off x="1307870" y="1267730"/>
              <a:ext cx="9576262" cy="4307950"/>
            </a:xfrm>
            <a:prstGeom prst="rect">
              <a:avLst/>
            </a:prstGeom>
            <a:solidFill>
              <a:sysClr val="window" lastClr="FFFFFF"/>
            </a:solidFill>
            <a:ln w="6350" cap="flat" cmpd="sng" algn="ctr">
              <a:noFill/>
              <a:prstDash val="solid"/>
            </a:ln>
            <a:effectLst>
              <a:outerShdw blurRad="50800" algn="ctr" rotWithShape="0">
                <a:prstClr val="black">
                  <a:alpha val="66000"/>
                </a:prstClr>
              </a:outerShdw>
              <a:softEdge rad="0"/>
            </a:effectLst>
          </p:spPr>
        </p:sp>
        <p:sp>
          <p:nvSpPr>
            <p:cNvPr id="7" name="Rectangle 10"/>
            <p:cNvSpPr/>
            <p:nvPr/>
          </p:nvSpPr>
          <p:spPr>
            <a:xfrm>
              <a:off x="1447801" y="1411615"/>
              <a:ext cx="9296400" cy="4034770"/>
            </a:xfrm>
            <a:prstGeom prst="rect">
              <a:avLst/>
            </a:prstGeom>
            <a:noFill/>
            <a:ln w="6350" cap="sq" cmpd="sng" algn="ctr">
              <a:solidFill>
                <a:sysClr val="windowText" lastClr="000000">
                  <a:lumMod val="75000"/>
                  <a:lumOff val="25000"/>
                </a:sysClr>
              </a:solidFill>
              <a:prstDash val="solid"/>
              <a:miter lim="800000"/>
            </a:ln>
            <a:effectLst/>
          </p:spPr>
        </p:sp>
        <p:sp>
          <p:nvSpPr>
            <p:cNvPr id="8" name="Rectangle 14"/>
            <p:cNvSpPr/>
            <p:nvPr/>
          </p:nvSpPr>
          <p:spPr>
            <a:xfrm>
              <a:off x="5135880" y="1267730"/>
              <a:ext cx="1920240" cy="73152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</a:ln>
            <a:effectLst/>
          </p:spPr>
        </p:sp>
        <p:pic>
          <p:nvPicPr>
            <p:cNvPr id="9" name="图片 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5880" y="1291388"/>
              <a:ext cx="1799217" cy="496107"/>
            </a:xfrm>
            <a:prstGeom prst="rect">
              <a:avLst/>
            </a:prstGeom>
          </p:spPr>
        </p:pic>
      </p:grpSp>
      <p:sp>
        <p:nvSpPr>
          <p:cNvPr id="14" name="文本占位符 13"/>
          <p:cNvSpPr>
            <a:spLocks noGrp="1"/>
          </p:cNvSpPr>
          <p:nvPr>
            <p:ph type="body" sz="quarter" idx="12"/>
          </p:nvPr>
        </p:nvSpPr>
        <p:spPr>
          <a:xfrm>
            <a:off x="1447800" y="2517278"/>
            <a:ext cx="9296400" cy="668337"/>
          </a:xfrm>
        </p:spPr>
        <p:txBody>
          <a:bodyPr/>
          <a:lstStyle>
            <a:lvl1pPr marL="0" indent="0" algn="ctr">
              <a:buNone/>
              <a:defRPr kumimoji="0" lang="en-US" altLang="zh-CN" sz="4800" b="0" i="0" u="none" strike="noStrike" kern="1200" cap="all" spc="-100" normalizeH="0" baseline="0" dirty="0" smtClean="0">
                <a:ln>
                  <a:noFill/>
                </a:ln>
                <a:solidFill>
                  <a:sysClr val="windowText" lastClr="000000">
                    <a:lumMod val="85000"/>
                    <a:lumOff val="1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 smtClean="0"/>
              <a:t>编辑母版文本样式</a:t>
            </a:r>
            <a:endParaRPr lang="en-US" altLang="zh-CN" dirty="0" smtClean="0"/>
          </a:p>
          <a:p>
            <a:pPr lvl="0"/>
            <a:endParaRPr lang="zh-CN" altLang="en-US" dirty="0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3" hasCustomPrompt="1"/>
          </p:nvPr>
        </p:nvSpPr>
        <p:spPr>
          <a:xfrm>
            <a:off x="1447800" y="4059447"/>
            <a:ext cx="9296400" cy="447172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kumimoji="0" lang="zh-CN" altLang="en-US" sz="2000" b="0" i="0" u="none" strike="noStrike" cap="none" spc="80" normalizeH="0" baseline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defRPr>
            </a:lvl1pPr>
            <a:lvl2pPr>
              <a:defRPr lang="zh-CN" altLang="en-US" sz="1600" smtClean="0"/>
            </a:lvl2pPr>
            <a:lvl3pPr>
              <a:defRPr lang="zh-CN" altLang="en-US" sz="1600" smtClean="0"/>
            </a:lvl3pPr>
            <a:lvl4pPr>
              <a:defRPr lang="zh-CN" altLang="en-US" sz="1600" smtClean="0"/>
            </a:lvl4pPr>
            <a:lvl5pPr>
              <a:defRPr lang="zh-CN" altLang="en-US"/>
            </a:lvl5pPr>
          </a:lstStyle>
          <a:p>
            <a:pPr marL="228600" marR="0" lvl="0" indent="-228600" algn="ctr" fontAlgn="auto">
              <a:spcBef>
                <a:spcPts val="0"/>
              </a:spcBef>
              <a:spcAft>
                <a:spcPts val="0"/>
              </a:spcAft>
              <a:buClr>
                <a:srgbClr val="FF5700"/>
              </a:buClr>
              <a:buSzTx/>
              <a:tabLst/>
            </a:pPr>
            <a:r>
              <a:rPr lang="zh-CN" altLang="en-US" dirty="0" smtClean="0"/>
              <a:t>部门</a:t>
            </a:r>
            <a:r>
              <a:rPr lang="en-US" altLang="zh-CN" dirty="0" smtClean="0"/>
              <a:t>/</a:t>
            </a:r>
            <a:r>
              <a:rPr lang="zh-CN" altLang="en-US" dirty="0" smtClean="0"/>
              <a:t>技术组</a:t>
            </a:r>
            <a:r>
              <a:rPr lang="en-US" altLang="zh-CN" dirty="0" smtClean="0"/>
              <a:t>/</a:t>
            </a:r>
            <a:r>
              <a:rPr lang="zh-CN" altLang="en-US" dirty="0" smtClean="0"/>
              <a:t>姓名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4" hasCustomPrompt="1"/>
          </p:nvPr>
        </p:nvSpPr>
        <p:spPr>
          <a:xfrm>
            <a:off x="1447800" y="4694137"/>
            <a:ext cx="9296400" cy="293271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kumimoji="0" lang="zh-CN" altLang="en-US" sz="1600" b="0" i="0" u="none" strike="noStrike" cap="none" spc="8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LnTx/>
                <a:uFillTx/>
              </a:defRPr>
            </a:lvl1pPr>
          </a:lstStyle>
          <a:p>
            <a:pPr marL="228600" marR="0" lvl="0" indent="-228600" algn="ctr" fontAlgn="auto">
              <a:spcBef>
                <a:spcPts val="0"/>
              </a:spcBef>
              <a:spcAft>
                <a:spcPts val="0"/>
              </a:spcAft>
              <a:buClr>
                <a:srgbClr val="FF5700"/>
              </a:buClr>
              <a:buSzTx/>
              <a:tabLst/>
            </a:pPr>
            <a:r>
              <a:rPr lang="zh-CN" altLang="en-US" dirty="0" smtClean="0"/>
              <a:t>日期</a:t>
            </a:r>
          </a:p>
        </p:txBody>
      </p:sp>
    </p:spTree>
    <p:extLst>
      <p:ext uri="{BB962C8B-B14F-4D97-AF65-F5344CB8AC3E}">
        <p14:creationId xmlns="" xmlns:p14="http://schemas.microsoft.com/office/powerpoint/2010/main" val="3020259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11298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570151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="" xmlns:p14="http://schemas.microsoft.com/office/powerpoint/2010/main" val="42825094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6045783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09045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5280242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6311605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="" xmlns:p14="http://schemas.microsoft.com/office/powerpoint/2010/main" val="1774805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56870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="" xmlns:p14="http://schemas.microsoft.com/office/powerpoint/2010/main" val="30123503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58394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257" cy="6855977"/>
          </a:xfrm>
          <a:prstGeom prst="rect">
            <a:avLst/>
          </a:prstGeom>
        </p:spPr>
      </p:pic>
      <p:grpSp>
        <p:nvGrpSpPr>
          <p:cNvPr id="11" name="组合 10"/>
          <p:cNvGrpSpPr/>
          <p:nvPr userDrawn="1"/>
        </p:nvGrpSpPr>
        <p:grpSpPr>
          <a:xfrm>
            <a:off x="0" y="3578702"/>
            <a:ext cx="12192000" cy="2371725"/>
            <a:chOff x="0" y="3429000"/>
            <a:chExt cx="12192000" cy="2371725"/>
          </a:xfrm>
        </p:grpSpPr>
        <p:sp>
          <p:nvSpPr>
            <p:cNvPr id="12" name="矩形 11"/>
            <p:cNvSpPr/>
            <p:nvPr userDrawn="1"/>
          </p:nvSpPr>
          <p:spPr>
            <a:xfrm>
              <a:off x="0" y="3429000"/>
              <a:ext cx="12192000" cy="2371725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0" y="3575591"/>
              <a:ext cx="12192000" cy="2083084"/>
            </a:xfrm>
            <a:prstGeom prst="rect">
              <a:avLst/>
            </a:prstGeom>
            <a:solidFill>
              <a:srgbClr val="E657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占位符 13"/>
          <p:cNvSpPr>
            <a:spLocks noGrp="1"/>
          </p:cNvSpPr>
          <p:nvPr>
            <p:ph type="body" sz="quarter" idx="12"/>
          </p:nvPr>
        </p:nvSpPr>
        <p:spPr>
          <a:xfrm>
            <a:off x="334617" y="4317393"/>
            <a:ext cx="7211171" cy="740443"/>
          </a:xfrm>
        </p:spPr>
        <p:txBody>
          <a:bodyPr/>
          <a:lstStyle>
            <a:lvl1pPr marL="0" indent="0" algn="ctr">
              <a:buNone/>
              <a:defRPr kumimoji="0" lang="en-US" altLang="zh-CN" sz="4800" b="0" i="0" u="none" strike="noStrike" kern="1200" cap="all" spc="-10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 smtClean="0"/>
              <a:t>编辑母版文本样式</a:t>
            </a:r>
            <a:endParaRPr lang="en-US" altLang="zh-CN" dirty="0" smtClean="0"/>
          </a:p>
          <a:p>
            <a:pPr lvl="0"/>
            <a:endParaRPr lang="zh-CN" altLang="en-US" dirty="0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3" hasCustomPrompt="1"/>
          </p:nvPr>
        </p:nvSpPr>
        <p:spPr>
          <a:xfrm>
            <a:off x="8245503" y="4317393"/>
            <a:ext cx="3603928" cy="447172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kumimoji="0" lang="zh-CN" altLang="en-US" sz="2000" b="0" i="0" u="none" strike="noStrike" cap="none" spc="80" normalizeH="0" baseline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defRPr>
            </a:lvl1pPr>
            <a:lvl2pPr>
              <a:defRPr lang="zh-CN" altLang="en-US" sz="1600" smtClean="0"/>
            </a:lvl2pPr>
            <a:lvl3pPr>
              <a:defRPr lang="zh-CN" altLang="en-US" sz="1600" smtClean="0"/>
            </a:lvl3pPr>
            <a:lvl4pPr>
              <a:defRPr lang="zh-CN" altLang="en-US" sz="1600" smtClean="0"/>
            </a:lvl4pPr>
            <a:lvl5pPr>
              <a:defRPr lang="zh-CN" altLang="en-US"/>
            </a:lvl5pPr>
          </a:lstStyle>
          <a:p>
            <a:pPr marL="228600" marR="0" lvl="0" indent="-228600" algn="ctr" fontAlgn="auto">
              <a:spcBef>
                <a:spcPts val="0"/>
              </a:spcBef>
              <a:spcAft>
                <a:spcPts val="0"/>
              </a:spcAft>
              <a:buClr>
                <a:srgbClr val="FF5700"/>
              </a:buClr>
              <a:buSzTx/>
              <a:tabLst/>
            </a:pPr>
            <a:r>
              <a:rPr lang="zh-CN" altLang="en-US" dirty="0" smtClean="0"/>
              <a:t>部门</a:t>
            </a:r>
            <a:r>
              <a:rPr lang="en-US" altLang="zh-CN" dirty="0" smtClean="0"/>
              <a:t>/</a:t>
            </a:r>
            <a:r>
              <a:rPr lang="zh-CN" altLang="en-US" dirty="0" smtClean="0"/>
              <a:t>技术组</a:t>
            </a:r>
            <a:r>
              <a:rPr lang="en-US" altLang="zh-CN" dirty="0" smtClean="0"/>
              <a:t>/</a:t>
            </a:r>
            <a:r>
              <a:rPr lang="zh-CN" altLang="en-US" dirty="0" smtClean="0"/>
              <a:t>姓名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4" hasCustomPrompt="1"/>
          </p:nvPr>
        </p:nvSpPr>
        <p:spPr>
          <a:xfrm>
            <a:off x="8245503" y="4764565"/>
            <a:ext cx="3603928" cy="293271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kumimoji="0" lang="zh-CN" altLang="en-US" sz="1600" b="0" i="0" u="none" strike="noStrike" cap="none" spc="8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defRPr>
            </a:lvl1pPr>
          </a:lstStyle>
          <a:p>
            <a:pPr marL="228600" marR="0" lvl="0" indent="-228600" algn="ctr" fontAlgn="auto">
              <a:spcBef>
                <a:spcPts val="0"/>
              </a:spcBef>
              <a:spcAft>
                <a:spcPts val="0"/>
              </a:spcAft>
              <a:buClr>
                <a:srgbClr val="FF5700"/>
              </a:buClr>
              <a:buSzTx/>
              <a:tabLst/>
            </a:pPr>
            <a:r>
              <a:rPr lang="zh-CN" altLang="en-US" dirty="0" smtClean="0"/>
              <a:t>日期</a:t>
            </a:r>
          </a:p>
        </p:txBody>
      </p:sp>
    </p:spTree>
    <p:extLst>
      <p:ext uri="{BB962C8B-B14F-4D97-AF65-F5344CB8AC3E}">
        <p14:creationId xmlns="" xmlns:p14="http://schemas.microsoft.com/office/powerpoint/2010/main" val="19780450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439392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0"/>
            <a:ext cx="12192000" cy="68647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6600"/>
              </a:solidFill>
            </a:endParaRPr>
          </a:p>
        </p:txBody>
      </p:sp>
      <p:pic>
        <p:nvPicPr>
          <p:cNvPr id="8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661" y="4064539"/>
            <a:ext cx="1599236" cy="440966"/>
          </a:xfrm>
          <a:prstGeom prst="rect">
            <a:avLst/>
          </a:prstGeom>
        </p:spPr>
      </p:pic>
      <p:sp>
        <p:nvSpPr>
          <p:cNvPr id="9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2605779" y="4729882"/>
            <a:ext cx="6985000" cy="673100"/>
          </a:xfrm>
        </p:spPr>
        <p:txBody>
          <a:bodyPr anchor="ctr"/>
          <a:lstStyle>
            <a:lvl1pPr marL="0" indent="0" algn="ctr">
              <a:buNone/>
              <a:defRPr lang="en-US" altLang="zh-CN" sz="3600" b="1" i="0" kern="12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Sans Pro Black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 smtClean="0"/>
              <a:t>单机此处编辑标题</a:t>
            </a:r>
            <a:endParaRPr lang="en-US" altLang="zh-CN" dirty="0" smtClean="0"/>
          </a:p>
        </p:txBody>
      </p:sp>
      <p:sp>
        <p:nvSpPr>
          <p:cNvPr id="10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05779" y="5528232"/>
            <a:ext cx="6985000" cy="67310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zh-CN" altLang="en-US" sz="2000" kern="1200" dirty="0">
                <a:solidFill>
                  <a:srgbClr val="2930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 smtClean="0"/>
              <a:t>组别</a:t>
            </a:r>
            <a:r>
              <a:rPr lang="en-US" altLang="zh-CN" dirty="0" smtClean="0"/>
              <a:t>/</a:t>
            </a:r>
            <a:r>
              <a:rPr lang="zh-CN" altLang="en-US" dirty="0" smtClean="0"/>
              <a:t>姓名</a:t>
            </a:r>
            <a:endParaRPr lang="zh-CN" altLang="en-US" dirty="0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3840163"/>
          </a:xfrm>
          <a:noFill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98651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343541"/>
          </a:xfrm>
          <a:custGeom>
            <a:avLst/>
            <a:gdLst>
              <a:gd name="connsiteX0" fmla="*/ 0 w 12192000"/>
              <a:gd name="connsiteY0" fmla="*/ 0 h 6343541"/>
              <a:gd name="connsiteX1" fmla="*/ 12192000 w 12192000"/>
              <a:gd name="connsiteY1" fmla="*/ 0 h 6343541"/>
              <a:gd name="connsiteX2" fmla="*/ 12192000 w 12192000"/>
              <a:gd name="connsiteY2" fmla="*/ 3315854 h 6343541"/>
              <a:gd name="connsiteX3" fmla="*/ 11254197 w 12192000"/>
              <a:gd name="connsiteY3" fmla="*/ 4940176 h 6343541"/>
              <a:gd name="connsiteX4" fmla="*/ 7421410 w 12192000"/>
              <a:gd name="connsiteY4" fmla="*/ 5967168 h 6343541"/>
              <a:gd name="connsiteX5" fmla="*/ 482174 w 12192000"/>
              <a:gd name="connsiteY5" fmla="*/ 1960798 h 6343541"/>
              <a:gd name="connsiteX6" fmla="*/ 20968 w 12192000"/>
              <a:gd name="connsiteY6" fmla="*/ 1628699 h 6343541"/>
              <a:gd name="connsiteX7" fmla="*/ 0 w 12192000"/>
              <a:gd name="connsiteY7" fmla="*/ 1608151 h 6343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343541">
                <a:moveTo>
                  <a:pt x="0" y="0"/>
                </a:moveTo>
                <a:lnTo>
                  <a:pt x="12192000" y="0"/>
                </a:lnTo>
                <a:lnTo>
                  <a:pt x="12192000" y="3315854"/>
                </a:lnTo>
                <a:lnTo>
                  <a:pt x="11254197" y="4940176"/>
                </a:lnTo>
                <a:cubicBezTo>
                  <a:pt x="10479398" y="6282167"/>
                  <a:pt x="8763401" y="6741967"/>
                  <a:pt x="7421410" y="5967168"/>
                </a:cubicBezTo>
                <a:lnTo>
                  <a:pt x="482174" y="1960798"/>
                </a:lnTo>
                <a:cubicBezTo>
                  <a:pt x="314425" y="1863948"/>
                  <a:pt x="160460" y="1752392"/>
                  <a:pt x="20968" y="1628699"/>
                </a:cubicBezTo>
                <a:lnTo>
                  <a:pt x="0" y="1608151"/>
                </a:lnTo>
                <a:close/>
              </a:path>
            </a:pathLst>
          </a:custGeom>
          <a:pattFill prst="pct20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i="0"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defRPr>
            </a:lvl1pPr>
          </a:lstStyle>
          <a:p>
            <a:r>
              <a:rPr lang="zh-CN" altLang="en-US" dirty="0" smtClean="0"/>
              <a:t>图片</a:t>
            </a:r>
            <a:endParaRPr 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318438" y="2670300"/>
            <a:ext cx="5422404" cy="859279"/>
          </a:xfrm>
        </p:spPr>
        <p:txBody>
          <a:bodyPr>
            <a:normAutofit/>
          </a:bodyPr>
          <a:lstStyle>
            <a:lvl1pPr marL="0" indent="0">
              <a:buNone/>
              <a:defRPr sz="4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 hasCustomPrompt="1"/>
          </p:nvPr>
        </p:nvSpPr>
        <p:spPr>
          <a:xfrm>
            <a:off x="325438" y="3689350"/>
            <a:ext cx="5414962" cy="51689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zh-CN" altLang="en-US" dirty="0" smtClean="0"/>
              <a:t>部门</a:t>
            </a:r>
            <a:r>
              <a:rPr lang="en-US" altLang="zh-CN" dirty="0" smtClean="0"/>
              <a:t>/</a:t>
            </a:r>
            <a:r>
              <a:rPr lang="zh-CN" altLang="en-US" dirty="0" smtClean="0"/>
              <a:t>技术组</a:t>
            </a:r>
            <a:r>
              <a:rPr lang="en-US" altLang="zh-CN" dirty="0" smtClean="0"/>
              <a:t>/</a:t>
            </a:r>
            <a:r>
              <a:rPr lang="zh-CN" altLang="en-US" dirty="0" smtClean="0"/>
              <a:t>姓名</a:t>
            </a:r>
          </a:p>
        </p:txBody>
      </p:sp>
    </p:spTree>
    <p:extLst>
      <p:ext uri="{BB962C8B-B14F-4D97-AF65-F5344CB8AC3E}">
        <p14:creationId xmlns="" xmlns:p14="http://schemas.microsoft.com/office/powerpoint/2010/main" val="3826783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257" cy="6855977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1307869" y="1122362"/>
            <a:ext cx="9576262" cy="4307950"/>
            <a:chOff x="1307870" y="1267730"/>
            <a:chExt cx="9576262" cy="4307950"/>
          </a:xfrm>
        </p:grpSpPr>
        <p:sp>
          <p:nvSpPr>
            <p:cNvPr id="6" name="Rectangle 9"/>
            <p:cNvSpPr/>
            <p:nvPr/>
          </p:nvSpPr>
          <p:spPr>
            <a:xfrm>
              <a:off x="1307870" y="1267730"/>
              <a:ext cx="9576262" cy="4307950"/>
            </a:xfrm>
            <a:prstGeom prst="rect">
              <a:avLst/>
            </a:prstGeom>
            <a:solidFill>
              <a:sysClr val="window" lastClr="FFFFFF"/>
            </a:solidFill>
            <a:ln w="6350" cap="flat" cmpd="sng" algn="ctr">
              <a:noFill/>
              <a:prstDash val="solid"/>
            </a:ln>
            <a:effectLst>
              <a:outerShdw blurRad="50800" algn="ctr" rotWithShape="0">
                <a:prstClr val="black">
                  <a:alpha val="66000"/>
                </a:prstClr>
              </a:outerShdw>
              <a:softEdge rad="0"/>
            </a:effectLst>
          </p:spPr>
        </p:sp>
        <p:sp>
          <p:nvSpPr>
            <p:cNvPr id="7" name="Rectangle 10"/>
            <p:cNvSpPr/>
            <p:nvPr/>
          </p:nvSpPr>
          <p:spPr>
            <a:xfrm>
              <a:off x="1447801" y="1411615"/>
              <a:ext cx="9296400" cy="4034770"/>
            </a:xfrm>
            <a:prstGeom prst="rect">
              <a:avLst/>
            </a:prstGeom>
            <a:noFill/>
            <a:ln w="6350" cap="sq" cmpd="sng" algn="ctr">
              <a:solidFill>
                <a:sysClr val="windowText" lastClr="000000">
                  <a:lumMod val="75000"/>
                  <a:lumOff val="25000"/>
                </a:sysClr>
              </a:solidFill>
              <a:prstDash val="solid"/>
              <a:miter lim="800000"/>
            </a:ln>
            <a:effectLst/>
          </p:spPr>
        </p:sp>
        <p:sp>
          <p:nvSpPr>
            <p:cNvPr id="8" name="Rectangle 14"/>
            <p:cNvSpPr/>
            <p:nvPr/>
          </p:nvSpPr>
          <p:spPr>
            <a:xfrm>
              <a:off x="5135880" y="1267730"/>
              <a:ext cx="1920240" cy="73152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</a:ln>
            <a:effectLst/>
          </p:spPr>
        </p:sp>
        <p:pic>
          <p:nvPicPr>
            <p:cNvPr id="9" name="图片 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5880" y="1291388"/>
              <a:ext cx="1799217" cy="496107"/>
            </a:xfrm>
            <a:prstGeom prst="rect">
              <a:avLst/>
            </a:prstGeom>
          </p:spPr>
        </p:pic>
      </p:grpSp>
      <p:sp>
        <p:nvSpPr>
          <p:cNvPr id="11" name="文本框 10"/>
          <p:cNvSpPr txBox="1"/>
          <p:nvPr userDrawn="1"/>
        </p:nvSpPr>
        <p:spPr>
          <a:xfrm>
            <a:off x="1447801" y="2875001"/>
            <a:ext cx="9296399" cy="11079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spcBef>
                <a:spcPts val="900"/>
              </a:spcBef>
              <a:buClr>
                <a:srgbClr val="FF6600"/>
              </a:buClr>
              <a:buSzPct val="100000"/>
              <a:buFont typeface="Garamond" pitchFamily="18" charset="0"/>
              <a:buNone/>
            </a:pPr>
            <a:r>
              <a:rPr lang="en-US" altLang="zh-CN" sz="6600" b="1" i="1" dirty="0">
                <a:solidFill>
                  <a:srgbClr val="E6571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THANK YOU</a:t>
            </a:r>
            <a:endParaRPr lang="zh-CN" altLang="en-US" sz="6600" b="1" i="1" dirty="0">
              <a:solidFill>
                <a:srgbClr val="E6571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646864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257" cy="6855977"/>
          </a:xfrm>
          <a:prstGeom prst="rect">
            <a:avLst/>
          </a:prstGeom>
        </p:spPr>
      </p:pic>
      <p:grpSp>
        <p:nvGrpSpPr>
          <p:cNvPr id="11" name="组合 10"/>
          <p:cNvGrpSpPr/>
          <p:nvPr userDrawn="1"/>
        </p:nvGrpSpPr>
        <p:grpSpPr>
          <a:xfrm>
            <a:off x="0" y="3578702"/>
            <a:ext cx="12192000" cy="2371725"/>
            <a:chOff x="0" y="3429000"/>
            <a:chExt cx="12192000" cy="2371725"/>
          </a:xfrm>
        </p:grpSpPr>
        <p:sp>
          <p:nvSpPr>
            <p:cNvPr id="12" name="矩形 11"/>
            <p:cNvSpPr/>
            <p:nvPr userDrawn="1"/>
          </p:nvSpPr>
          <p:spPr>
            <a:xfrm>
              <a:off x="0" y="3429000"/>
              <a:ext cx="12192000" cy="2371725"/>
            </a:xfrm>
            <a:prstGeom prst="rect">
              <a:avLst/>
            </a:prstGeom>
            <a:solidFill>
              <a:srgbClr val="FDA9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0" y="3575591"/>
              <a:ext cx="12192000" cy="2083084"/>
            </a:xfrm>
            <a:prstGeom prst="rect">
              <a:avLst/>
            </a:prstGeom>
            <a:solidFill>
              <a:srgbClr val="E657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 userDrawn="1"/>
        </p:nvSpPr>
        <p:spPr>
          <a:xfrm>
            <a:off x="1447801" y="4041289"/>
            <a:ext cx="9296399" cy="14465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spcBef>
                <a:spcPts val="900"/>
              </a:spcBef>
              <a:buClr>
                <a:srgbClr val="FF6600"/>
              </a:buClr>
              <a:buSzPct val="100000"/>
              <a:buFont typeface="Garamond" pitchFamily="18" charset="0"/>
              <a:buNone/>
            </a:pPr>
            <a:r>
              <a:rPr lang="en-US" altLang="zh-CN" sz="8800" b="1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THANK YOU</a:t>
            </a:r>
            <a:endParaRPr lang="zh-CN" altLang="en-US" sz="8800" b="1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019" y="2940545"/>
            <a:ext cx="1799217" cy="49610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3653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61914" y="-224556"/>
            <a:ext cx="2542327" cy="1422229"/>
          </a:xfrm>
          <a:prstGeom prst="rect">
            <a:avLst/>
          </a:prstGeom>
        </p:spPr>
      </p:pic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341906" y="938253"/>
            <a:ext cx="11521440" cy="5152625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ea"/>
              <a:buAutoNum type="circleNumDbPlain"/>
              <a:defRPr/>
            </a:lvl2pPr>
            <a:lvl3pPr marL="1371600" indent="-457200">
              <a:buFont typeface="+mj-lt"/>
              <a:buAutoNum type="alphaLcParenR"/>
              <a:defRPr sz="1800"/>
            </a:lvl3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</p:txBody>
      </p:sp>
    </p:spTree>
    <p:extLst>
      <p:ext uri="{BB962C8B-B14F-4D97-AF65-F5344CB8AC3E}">
        <p14:creationId xmlns="" xmlns:p14="http://schemas.microsoft.com/office/powerpoint/2010/main" val="254165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-1"/>
            <a:ext cx="12192000" cy="65516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197326" y="-531259"/>
            <a:ext cx="4403093" cy="2463179"/>
          </a:xfrm>
          <a:prstGeom prst="rect">
            <a:avLst/>
          </a:prstGeom>
          <a:noFill/>
        </p:spPr>
      </p:pic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3949830" y="1263192"/>
            <a:ext cx="7913515" cy="4827686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ea"/>
              <a:buAutoNum type="circleNumDbPlain"/>
              <a:defRPr/>
            </a:lvl2pPr>
            <a:lvl3pPr marL="1371600" indent="-457200">
              <a:buFont typeface="+mj-lt"/>
              <a:buAutoNum type="alphaLcParenR"/>
              <a:defRPr/>
            </a:lvl3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</p:txBody>
      </p:sp>
      <p:sp>
        <p:nvSpPr>
          <p:cNvPr id="7" name="矩形 4"/>
          <p:cNvSpPr>
            <a:spLocks noChangeArrowheads="1"/>
          </p:cNvSpPr>
          <p:nvPr/>
        </p:nvSpPr>
        <p:spPr bwMode="auto">
          <a:xfrm>
            <a:off x="3949831" y="1041621"/>
            <a:ext cx="3563218" cy="88803"/>
          </a:xfrm>
          <a:prstGeom prst="rect">
            <a:avLst/>
          </a:prstGeom>
          <a:solidFill>
            <a:srgbClr val="FF57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entury Gothic" panose="020B0502020202020204"/>
            </a:endParaRPr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798888" cy="655161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21222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-1"/>
            <a:ext cx="12192000" cy="65516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3949830" y="1263192"/>
            <a:ext cx="7913515" cy="4827686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ea"/>
              <a:buAutoNum type="circleNumDbPlain"/>
              <a:defRPr/>
            </a:lvl2pPr>
            <a:lvl3pPr marL="1371600" indent="-457200">
              <a:buFont typeface="+mj-lt"/>
              <a:buAutoNum type="alphaLcParenR"/>
              <a:defRPr/>
            </a:lvl3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1"/>
          </p:nvPr>
        </p:nvSpPr>
        <p:spPr>
          <a:xfrm>
            <a:off x="334733" y="1527182"/>
            <a:ext cx="3497262" cy="3497262"/>
          </a:xfrm>
          <a:prstGeom prst="ellipse">
            <a:avLst/>
          </a:prstGeom>
          <a:pattFill prst="pct20">
            <a:fgClr>
              <a:srgbClr val="FF6600"/>
            </a:fgClr>
            <a:bgClr>
              <a:schemeClr val="bg1"/>
            </a:bgClr>
          </a:pattFill>
        </p:spPr>
        <p:txBody>
          <a:bodyPr/>
          <a:lstStyle/>
          <a:p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197326" y="-531259"/>
            <a:ext cx="4403093" cy="2463179"/>
          </a:xfrm>
          <a:prstGeom prst="rect">
            <a:avLst/>
          </a:prstGeom>
          <a:noFill/>
        </p:spPr>
      </p:pic>
      <p:sp>
        <p:nvSpPr>
          <p:cNvPr id="12" name="矩形 4"/>
          <p:cNvSpPr>
            <a:spLocks noChangeArrowheads="1"/>
          </p:cNvSpPr>
          <p:nvPr userDrawn="1"/>
        </p:nvSpPr>
        <p:spPr bwMode="auto">
          <a:xfrm>
            <a:off x="3949831" y="1041621"/>
            <a:ext cx="3563218" cy="88803"/>
          </a:xfrm>
          <a:prstGeom prst="rect">
            <a:avLst/>
          </a:prstGeom>
          <a:solidFill>
            <a:srgbClr val="FF57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1803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6568708"/>
            <a:ext cx="12192000" cy="28929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87179" y="0"/>
            <a:ext cx="11076167" cy="715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41906" y="974836"/>
            <a:ext cx="11521440" cy="5354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grpSp>
        <p:nvGrpSpPr>
          <p:cNvPr id="8" name="组合 1"/>
          <p:cNvGrpSpPr>
            <a:grpSpLocks/>
          </p:cNvGrpSpPr>
          <p:nvPr userDrawn="1"/>
        </p:nvGrpSpPr>
        <p:grpSpPr bwMode="auto">
          <a:xfrm>
            <a:off x="341906" y="0"/>
            <a:ext cx="202060" cy="659027"/>
            <a:chOff x="0" y="0"/>
            <a:chExt cx="105725" cy="721610"/>
          </a:xfrm>
          <a:solidFill>
            <a:srgbClr val="E6571E"/>
          </a:solidFill>
        </p:grpSpPr>
        <p:sp>
          <p:nvSpPr>
            <p:cNvPr id="9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FF57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entury Gothic" panose="020B0502020202020204"/>
              </a:endParaRPr>
            </a:p>
          </p:txBody>
        </p:sp>
        <p:sp>
          <p:nvSpPr>
            <p:cNvPr id="10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FF57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entury Gothic" panose="020B0502020202020204"/>
              </a:endParaRPr>
            </a:p>
          </p:txBody>
        </p:sp>
      </p:grpSp>
      <p:sp>
        <p:nvSpPr>
          <p:cNvPr id="11" name="页脚占位符 4"/>
          <p:cNvSpPr txBox="1">
            <a:spLocks/>
          </p:cNvSpPr>
          <p:nvPr userDrawn="1"/>
        </p:nvSpPr>
        <p:spPr>
          <a:xfrm>
            <a:off x="341906" y="6568709"/>
            <a:ext cx="1666461" cy="2871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 smtClean="0">
                <a:solidFill>
                  <a:schemeClr val="bg2">
                    <a:lumMod val="25000"/>
                  </a:schemeClr>
                </a:solidFill>
              </a:rPr>
              <a:t>www.raisecom.com</a:t>
            </a:r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8305015" y="6588455"/>
            <a:ext cx="2375555" cy="27634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zh-CN"/>
            </a:defPPr>
            <a:lvl1pPr algn="ctr">
              <a:defRPr sz="1200">
                <a:solidFill>
                  <a:prstClr val="black">
                    <a:lumMod val="50000"/>
                    <a:lumOff val="50000"/>
                  </a:prstClr>
                </a:solidFill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2">
                    <a:lumMod val="25000"/>
                  </a:schemeClr>
                </a:solidFill>
              </a:rPr>
              <a:t>© </a:t>
            </a:r>
            <a:r>
              <a:rPr lang="en-US" altLang="zh-CN" dirty="0" err="1" smtClean="0">
                <a:solidFill>
                  <a:schemeClr val="bg2">
                    <a:lumMod val="25000"/>
                  </a:schemeClr>
                </a:solidFill>
              </a:rPr>
              <a:t>Raisecom</a:t>
            </a:r>
            <a:r>
              <a:rPr lang="en-US" altLang="zh-CN" dirty="0" smtClean="0">
                <a:solidFill>
                  <a:schemeClr val="bg2">
                    <a:lumMod val="25000"/>
                  </a:schemeClr>
                </a:solidFill>
              </a:rPr>
              <a:t> Technology Co., Ltd.</a:t>
            </a:r>
            <a:endParaRPr lang="zh-CN" altLang="en-US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0"/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0680570" y="6568707"/>
            <a:ext cx="1182776" cy="287116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FB30DB-D367-4DC9-A8AF-3B1D523157FD}" type="slidenum">
              <a:rPr lang="zh-CN" altLang="en-US" sz="2000" b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b="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06542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663" r:id="rId3"/>
    <p:sldLayoutId id="2147483666" r:id="rId4"/>
    <p:sldLayoutId id="2147483661" r:id="rId5"/>
    <p:sldLayoutId id="2147483667" r:id="rId6"/>
    <p:sldLayoutId id="2147483665" r:id="rId7"/>
    <p:sldLayoutId id="2147483668" r:id="rId8"/>
    <p:sldLayoutId id="2147483669" r:id="rId9"/>
    <p:sldLayoutId id="2147483649" r:id="rId10"/>
    <p:sldLayoutId id="2147483650" r:id="rId11"/>
    <p:sldLayoutId id="2147483651" r:id="rId12"/>
    <p:sldLayoutId id="2147483652" r:id="rId13"/>
    <p:sldLayoutId id="2147483653" r:id="rId14"/>
    <p:sldLayoutId id="2147483654" r:id="rId15"/>
    <p:sldLayoutId id="2147483655" r:id="rId16"/>
    <p:sldLayoutId id="2147483656" r:id="rId17"/>
    <p:sldLayoutId id="2147483657" r:id="rId18"/>
    <p:sldLayoutId id="2147483658" r:id="rId19"/>
    <p:sldLayoutId id="2147483659" r:id="rId2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FF6600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6600"/>
        </a:buClr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6600"/>
        </a:buClr>
        <a:buFont typeface="Wingdings" panose="05000000000000000000" pitchFamily="2" charset="2"/>
        <a:buChar char="l"/>
        <a:defRPr sz="20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3pPr>
      <a:lvl4pPr marL="1714500" indent="-342900" algn="l" defTabSz="914400" rtl="0" eaLnBrk="1" latinLnBrk="0" hangingPunct="1">
        <a:lnSpc>
          <a:spcPct val="90000"/>
        </a:lnSpc>
        <a:spcBef>
          <a:spcPts val="500"/>
        </a:spcBef>
        <a:buClr>
          <a:srgbClr val="FF6600"/>
        </a:buClr>
        <a:buSzPct val="75000"/>
        <a:buFont typeface="Wingdings" panose="05000000000000000000" pitchFamily="2" charset="2"/>
        <a:buChar char="u"/>
        <a:defRPr sz="20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6600"/>
        </a:buClr>
        <a:buFont typeface="微软雅黑 Light" panose="020B0502040204020203" pitchFamily="34" charset="-122"/>
        <a:buChar char="─"/>
        <a:defRPr sz="1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Word___1.docx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.v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Word___2.docx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2.v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使用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36" y="152400"/>
            <a:ext cx="1611055" cy="25770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6685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commit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commit -m “comment”</a:t>
            </a:r>
            <a:endParaRPr lang="zh-CN" altLang="en-US" sz="2000" dirty="0" smtClean="0"/>
          </a:p>
          <a:p>
            <a:pPr>
              <a:buNone/>
            </a:pPr>
            <a:r>
              <a:rPr lang="zh-CN" altLang="en-US" sz="2000" dirty="0" smtClean="0"/>
              <a:t> “</a:t>
            </a:r>
            <a:r>
              <a:rPr lang="en-US" sz="2000" dirty="0" smtClean="0"/>
              <a:t>comment</a:t>
            </a:r>
            <a:r>
              <a:rPr lang="zh-CN" altLang="en-US" sz="2000" dirty="0" smtClean="0"/>
              <a:t>”是本次提交的注释，配合“</a:t>
            </a:r>
            <a:r>
              <a:rPr lang="en-US" sz="2000" dirty="0" smtClean="0"/>
              <a:t>-m</a:t>
            </a:r>
            <a:r>
              <a:rPr lang="zh-CN" altLang="en-US" sz="2000" dirty="0" smtClean="0"/>
              <a:t>”参数，提交成功后会产生一个新的</a:t>
            </a:r>
            <a:r>
              <a:rPr lang="en-US" sz="2000" dirty="0" smtClean="0"/>
              <a:t>commit id</a:t>
            </a:r>
            <a:endParaRPr lang="en-US" altLang="zh-CN" sz="2000" dirty="0" smtClean="0"/>
          </a:p>
          <a:p>
            <a:endParaRPr lang="zh-CN" altLang="en-US" sz="2000" dirty="0" smtClean="0"/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commit -a -m “comment”</a:t>
            </a:r>
            <a:endParaRPr lang="zh-CN" altLang="en-US" sz="2000" dirty="0" smtClean="0"/>
          </a:p>
          <a:p>
            <a:pPr>
              <a:buNone/>
            </a:pPr>
            <a:r>
              <a:rPr lang="zh-CN" altLang="en-US" sz="2000" dirty="0" smtClean="0"/>
              <a:t> “</a:t>
            </a:r>
            <a:r>
              <a:rPr lang="en-US" sz="2000" dirty="0" smtClean="0"/>
              <a:t>-a</a:t>
            </a:r>
            <a:r>
              <a:rPr lang="zh-CN" altLang="en-US" sz="2000" dirty="0" smtClean="0"/>
              <a:t>”等同于“</a:t>
            </a:r>
            <a:r>
              <a:rPr lang="en-US" sz="2000" dirty="0" smtClean="0"/>
              <a:t>—all”</a:t>
            </a:r>
            <a:r>
              <a:rPr lang="zh-CN" altLang="en-US" sz="2000" dirty="0" smtClean="0"/>
              <a:t>，即“</a:t>
            </a:r>
            <a:r>
              <a:rPr lang="en-US" sz="2000" dirty="0" err="1" smtClean="0"/>
              <a:t>git</a:t>
            </a:r>
            <a:r>
              <a:rPr lang="en-US" sz="2000" dirty="0" smtClean="0"/>
              <a:t> commit -a</a:t>
            </a:r>
            <a:r>
              <a:rPr lang="zh-CN" altLang="en-US" sz="2000" dirty="0" smtClean="0"/>
              <a:t>”即可自动把所有已经跟踪过的文件暂存起来一并提交，从而跳过 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add</a:t>
            </a:r>
            <a:r>
              <a:rPr lang="zh-CN" altLang="en-US" sz="2000" dirty="0" smtClean="0"/>
              <a:t> 步骤</a:t>
            </a:r>
          </a:p>
          <a:p>
            <a:endParaRPr lang="zh-CN" altLang="en-US" sz="2000" dirty="0" smtClean="0"/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commit --amend -m “comment”</a:t>
            </a:r>
            <a:endParaRPr lang="zh-CN" altLang="en-US" sz="2000" dirty="0" smtClean="0"/>
          </a:p>
          <a:p>
            <a:pPr>
              <a:buNone/>
            </a:pPr>
            <a:r>
              <a:rPr lang="zh-CN" altLang="en-US" sz="2000" dirty="0" smtClean="0"/>
              <a:t> “</a:t>
            </a:r>
            <a:r>
              <a:rPr lang="en-US" sz="2000" dirty="0" smtClean="0"/>
              <a:t>--amend</a:t>
            </a:r>
            <a:r>
              <a:rPr lang="zh-CN" altLang="en-US" sz="2000" dirty="0" smtClean="0"/>
              <a:t>”参数的意思是追加一次提交，不产生新的</a:t>
            </a:r>
            <a:r>
              <a:rPr lang="en-US" sz="2000" dirty="0" smtClean="0"/>
              <a:t>commit id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status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9912" y="835352"/>
            <a:ext cx="11521440" cy="2320455"/>
          </a:xfrm>
        </p:spPr>
        <p:txBody>
          <a:bodyPr>
            <a:normAutofit/>
          </a:bodyPr>
          <a:lstStyle/>
          <a:p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status</a:t>
            </a:r>
            <a:r>
              <a:rPr lang="zh-CN" altLang="en-US" sz="2000" dirty="0" smtClean="0"/>
              <a:t>是一个常用的命令，用来查看工作区状态</a:t>
            </a:r>
            <a:endParaRPr lang="en-US" altLang="zh-CN" sz="2000" dirty="0" smtClean="0"/>
          </a:p>
          <a:p>
            <a:endParaRPr lang="zh-CN" altLang="en-US" sz="2000" dirty="0" smtClean="0"/>
          </a:p>
          <a:p>
            <a:r>
              <a:rPr lang="en-US" sz="2000" dirty="0" smtClean="0"/>
              <a:t>Untracked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files</a:t>
            </a:r>
            <a:r>
              <a:rPr lang="zh-CN" altLang="en-US" sz="2000" dirty="0" smtClean="0"/>
              <a:t>意味着</a:t>
            </a:r>
            <a:r>
              <a:rPr lang="en-US" sz="2000" dirty="0" err="1" smtClean="0"/>
              <a:t>Git</a:t>
            </a:r>
            <a:r>
              <a:rPr lang="zh-CN" altLang="en-US" sz="2000" dirty="0" smtClean="0"/>
              <a:t>在之前的提交中没有这些文件，</a:t>
            </a:r>
            <a:r>
              <a:rPr lang="en-US" sz="2000" dirty="0" err="1" smtClean="0"/>
              <a:t>Git</a:t>
            </a:r>
            <a:r>
              <a:rPr lang="en-US" sz="2000" dirty="0" smtClean="0"/>
              <a:t> </a:t>
            </a:r>
            <a:r>
              <a:rPr lang="zh-CN" altLang="en-US" sz="2000" dirty="0" smtClean="0"/>
              <a:t>不会自动将它纳入跟踪范围。</a:t>
            </a:r>
            <a:endParaRPr lang="en-US" altLang="zh-CN" sz="2000" dirty="0" smtClean="0"/>
          </a:p>
          <a:p>
            <a:endParaRPr lang="zh-CN" altLang="en-US" sz="2000" dirty="0" smtClean="0"/>
          </a:p>
          <a:p>
            <a:r>
              <a:rPr lang="zh-CN" altLang="en-US" sz="2000" dirty="0" smtClean="0"/>
              <a:t>只要在 “</a:t>
            </a:r>
            <a:r>
              <a:rPr lang="en-US" sz="2000" dirty="0" smtClean="0"/>
              <a:t>Changes to be committed</a:t>
            </a:r>
            <a:r>
              <a:rPr lang="zh-CN" altLang="en-US" sz="2000" dirty="0" smtClean="0"/>
              <a:t>” 这行下面的，就说明是已暂存状态。如果此时提交，那么该文件此刻的版本将被留存在历史记录中。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zh-CN" altLang="en-US" sz="2000" dirty="0"/>
          </a:p>
        </p:txBody>
      </p:sp>
      <p:sp>
        <p:nvSpPr>
          <p:cNvPr id="5" name="圆角矩形 4"/>
          <p:cNvSpPr/>
          <p:nvPr/>
        </p:nvSpPr>
        <p:spPr>
          <a:xfrm>
            <a:off x="6168327" y="3270144"/>
            <a:ext cx="4262034" cy="192178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建议：多用</a:t>
            </a:r>
            <a:r>
              <a:rPr lang="en-US" altLang="zh-CN" dirty="0" err="1" smtClean="0">
                <a:solidFill>
                  <a:schemeClr val="tx1"/>
                </a:solidFill>
              </a:rPr>
              <a:t>git</a:t>
            </a:r>
            <a:r>
              <a:rPr lang="en-US" altLang="zh-CN" dirty="0" smtClean="0">
                <a:solidFill>
                  <a:schemeClr val="tx1"/>
                </a:solidFill>
              </a:rPr>
              <a:t> status</a:t>
            </a:r>
            <a:r>
              <a:rPr lang="zh-CN" altLang="en-US" dirty="0" smtClean="0">
                <a:solidFill>
                  <a:schemeClr val="tx1"/>
                </a:solidFill>
              </a:rPr>
              <a:t>，查看本地工作状态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algn="ctr"/>
            <a:r>
              <a:rPr lang="en-US" altLang="zh-CN" dirty="0" err="1" smtClean="0">
                <a:solidFill>
                  <a:schemeClr val="tx1"/>
                </a:solidFill>
              </a:rPr>
              <a:t>git</a:t>
            </a:r>
            <a:r>
              <a:rPr lang="en-US" altLang="zh-CN" dirty="0" smtClean="0">
                <a:solidFill>
                  <a:schemeClr val="tx1"/>
                </a:solidFill>
              </a:rPr>
              <a:t> status</a:t>
            </a:r>
            <a:r>
              <a:rPr lang="zh-CN" altLang="en-US" dirty="0" smtClean="0">
                <a:solidFill>
                  <a:schemeClr val="tx1"/>
                </a:solidFill>
              </a:rPr>
              <a:t>也会告诉你如何撤销本地修改和暂存区修改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checkout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905" y="897344"/>
            <a:ext cx="11374814" cy="5354401"/>
          </a:xfrm>
        </p:spPr>
        <p:txBody>
          <a:bodyPr>
            <a:normAutofit/>
          </a:bodyPr>
          <a:lstStyle/>
          <a:p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checkout </a:t>
            </a:r>
            <a:r>
              <a:rPr lang="zh-CN" altLang="en-US" sz="2000" dirty="0" smtClean="0"/>
              <a:t>切换分支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checkout branch</a:t>
            </a:r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撤销本地工作目录的修改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checkout --file</a:t>
            </a:r>
          </a:p>
          <a:p>
            <a:endParaRPr lang="en-US" altLang="zh-CN" sz="2000" dirty="0" smtClean="0"/>
          </a:p>
          <a:p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checkout </a:t>
            </a:r>
            <a:r>
              <a:rPr lang="zh-CN" altLang="en-US" sz="2000" dirty="0" smtClean="0"/>
              <a:t>支持检出指定目录、文件</a:t>
            </a:r>
            <a:endParaRPr lang="en-US" altLang="zh-CN" sz="2000" dirty="0" smtClean="0"/>
          </a:p>
          <a:p>
            <a:pPr>
              <a:buNone/>
            </a:pPr>
            <a:r>
              <a:rPr lang="zh-CN" altLang="en-US" sz="2000" dirty="0" smtClean="0"/>
              <a:t>  通过</a:t>
            </a:r>
            <a:r>
              <a:rPr lang="en-US" altLang="zh-CN" sz="2000" dirty="0" smtClean="0">
                <a:solidFill>
                  <a:srgbClr val="FF0000"/>
                </a:solidFill>
              </a:rPr>
              <a:t>sparse-checkout</a:t>
            </a:r>
            <a:r>
              <a:rPr lang="zh-CN" altLang="en-US" sz="2000" dirty="0" smtClean="0"/>
              <a:t>文件定义要检出目录，见手册</a:t>
            </a:r>
            <a:endParaRPr lang="en-US" altLang="zh-CN" sz="2000" dirty="0" smtClean="0"/>
          </a:p>
          <a:p>
            <a:endParaRPr lang="en-US" altLang="zh-CN" sz="2000" dirty="0" smtClean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reset</a:t>
            </a:r>
            <a:r>
              <a:rPr lang="zh-CN" altLang="en-US" dirty="0" smtClean="0"/>
              <a:t>与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revert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5412" y="850849"/>
            <a:ext cx="6725320" cy="5456961"/>
          </a:xfrm>
        </p:spPr>
        <p:txBody>
          <a:bodyPr>
            <a:normAutofit lnSpcReduction="10000"/>
          </a:bodyPr>
          <a:lstStyle/>
          <a:p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reset</a:t>
            </a:r>
          </a:p>
          <a:p>
            <a:r>
              <a:rPr lang="zh-CN" altLang="en-US" sz="2000" dirty="0" smtClean="0"/>
              <a:t>将缓存区同步到指定提交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reset HEAD &lt;file&gt;</a:t>
            </a:r>
          </a:p>
          <a:p>
            <a:r>
              <a:rPr lang="zh-CN" altLang="en-US" sz="2000" dirty="0" smtClean="0"/>
              <a:t>回退版本到某次提交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reset commit-id</a:t>
            </a:r>
          </a:p>
          <a:p>
            <a:pPr>
              <a:buNone/>
            </a:pPr>
            <a:r>
              <a:rPr lang="en-US" altLang="zh-CN" sz="2000" dirty="0" smtClean="0"/>
              <a:t>   </a:t>
            </a:r>
            <a:r>
              <a:rPr lang="zh-CN" altLang="en-US" sz="2000" dirty="0" smtClean="0"/>
              <a:t>带上</a:t>
            </a:r>
            <a:r>
              <a:rPr lang="en-US" altLang="zh-CN" sz="2000" dirty="0" smtClean="0">
                <a:solidFill>
                  <a:srgbClr val="FF0000"/>
                </a:solidFill>
              </a:rPr>
              <a:t>--hard</a:t>
            </a:r>
            <a:r>
              <a:rPr lang="zh-CN" altLang="en-US" sz="2000" dirty="0" smtClean="0"/>
              <a:t>参数，缓存区和工作目录都同步到指定的版本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reset –hard commit-id</a:t>
            </a:r>
          </a:p>
          <a:p>
            <a:pPr>
              <a:buNone/>
            </a:pPr>
            <a:endParaRPr lang="en-US" altLang="zh-CN" sz="2000" dirty="0" smtClean="0"/>
          </a:p>
          <a:p>
            <a:pPr>
              <a:buFont typeface="Wingdings" pitchFamily="2" charset="2"/>
              <a:buChar char="ü"/>
            </a:pP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revert</a:t>
            </a:r>
          </a:p>
          <a:p>
            <a:r>
              <a:rPr lang="zh-CN" altLang="zh-CN" sz="2000" dirty="0" smtClean="0"/>
              <a:t>提交一个新的版本，将需要</a:t>
            </a:r>
            <a:r>
              <a:rPr lang="en-US" altLang="zh-CN" sz="2000" dirty="0" smtClean="0"/>
              <a:t>revert</a:t>
            </a:r>
            <a:r>
              <a:rPr lang="zh-CN" altLang="zh-CN" sz="2000" dirty="0" smtClean="0"/>
              <a:t>的版本的内容再反向修改回去，此次操作之前和之后的</a:t>
            </a:r>
            <a:r>
              <a:rPr lang="en-US" altLang="zh-CN" sz="2000" dirty="0" smtClean="0"/>
              <a:t>commit</a:t>
            </a:r>
            <a:r>
              <a:rPr lang="zh-CN" altLang="zh-CN" sz="2000" dirty="0" smtClean="0"/>
              <a:t>和</a:t>
            </a:r>
            <a:r>
              <a:rPr lang="en-US" altLang="zh-CN" sz="2000" dirty="0" smtClean="0"/>
              <a:t>history</a:t>
            </a:r>
            <a:r>
              <a:rPr lang="zh-CN" altLang="zh-CN" sz="2000" dirty="0" smtClean="0"/>
              <a:t>都会保留</a:t>
            </a:r>
            <a:endParaRPr lang="en-US" altLang="zh-CN" sz="2000" dirty="0" smtClean="0"/>
          </a:p>
          <a:p>
            <a:r>
              <a:rPr lang="zh-CN" altLang="zh-CN" sz="2000" dirty="0" smtClean="0"/>
              <a:t>撤销前一次</a:t>
            </a:r>
            <a:r>
              <a:rPr lang="en-US" altLang="zh-CN" sz="2000" dirty="0" smtClean="0"/>
              <a:t> commit   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revert HEAD  </a:t>
            </a:r>
          </a:p>
          <a:p>
            <a:r>
              <a:rPr lang="zh-CN" altLang="zh-CN" sz="2000" dirty="0" smtClean="0"/>
              <a:t>撤销指定的版本</a:t>
            </a:r>
            <a:r>
              <a:rPr lang="en-US" altLang="zh-CN" sz="2000" dirty="0" smtClean="0"/>
              <a:t>   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revert commit-id</a:t>
            </a:r>
          </a:p>
          <a:p>
            <a:pPr>
              <a:buNone/>
            </a:pPr>
            <a:endParaRPr lang="en-US" altLang="zh-CN" sz="1800" dirty="0" smtClean="0"/>
          </a:p>
          <a:p>
            <a:pPr>
              <a:buNone/>
            </a:pPr>
            <a:endParaRPr lang="en-US" altLang="zh-CN" sz="2000" dirty="0" smtClean="0"/>
          </a:p>
        </p:txBody>
      </p:sp>
      <p:sp>
        <p:nvSpPr>
          <p:cNvPr id="4" name="圆角矩形 3"/>
          <p:cNvSpPr/>
          <p:nvPr/>
        </p:nvSpPr>
        <p:spPr>
          <a:xfrm>
            <a:off x="7160216" y="1503336"/>
            <a:ext cx="4773479" cy="176680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说明：在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中，用</a:t>
            </a:r>
            <a:r>
              <a:rPr lang="en-US" altLang="zh-CN" dirty="0" smtClean="0"/>
              <a:t>HEAD</a:t>
            </a:r>
            <a:r>
              <a:rPr lang="zh-CN" altLang="en-US" dirty="0" smtClean="0"/>
              <a:t>表示当前版本，上一个版本就是</a:t>
            </a:r>
            <a:r>
              <a:rPr lang="en-US" altLang="zh-CN" dirty="0" smtClean="0"/>
              <a:t>HEAD^</a:t>
            </a:r>
            <a:r>
              <a:rPr lang="zh-CN" altLang="en-US" dirty="0" smtClean="0"/>
              <a:t>，上上一个版本就是</a:t>
            </a:r>
            <a:r>
              <a:rPr lang="en-US" altLang="zh-CN" dirty="0" smtClean="0"/>
              <a:t>HEAD^^</a:t>
            </a:r>
            <a:r>
              <a:rPr lang="zh-CN" altLang="en-US" dirty="0" smtClean="0"/>
              <a:t>，当然往上</a:t>
            </a:r>
            <a:r>
              <a:rPr lang="en-US" altLang="zh-CN" dirty="0" smtClean="0"/>
              <a:t>100</a:t>
            </a:r>
            <a:r>
              <a:rPr lang="zh-CN" altLang="en-US" dirty="0" smtClean="0"/>
              <a:t>个版本写</a:t>
            </a:r>
            <a:r>
              <a:rPr lang="en-US" altLang="zh-CN" dirty="0" smtClean="0"/>
              <a:t>100</a:t>
            </a:r>
            <a:r>
              <a:rPr lang="zh-CN" altLang="en-US" dirty="0" smtClean="0"/>
              <a:t>个</a:t>
            </a:r>
            <a:r>
              <a:rPr lang="en-US" altLang="zh-CN" dirty="0" smtClean="0"/>
              <a:t>^</a:t>
            </a:r>
            <a:r>
              <a:rPr lang="zh-CN" altLang="en-US" dirty="0" smtClean="0"/>
              <a:t>比较容易数不过来，所以写成</a:t>
            </a:r>
            <a:r>
              <a:rPr lang="en-US" altLang="zh-CN" dirty="0" smtClean="0"/>
              <a:t>HEAD~100</a:t>
            </a:r>
          </a:p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zh-CN" altLang="en-US" dirty="0" smtClean="0"/>
              <a:t>分支管理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branch   </a:t>
            </a:r>
            <a:r>
              <a:rPr lang="zh-CN" altLang="en-US" sz="2000" dirty="0" smtClean="0"/>
              <a:t>查看本地的所有分支，当前所在的分支前面会有一个</a:t>
            </a:r>
            <a:r>
              <a:rPr lang="en-US" sz="2000" dirty="0" smtClean="0"/>
              <a:t> * </a:t>
            </a:r>
            <a:r>
              <a:rPr lang="zh-CN" altLang="en-US" sz="2000" dirty="0" smtClean="0"/>
              <a:t>做标注。</a:t>
            </a:r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branch –a  </a:t>
            </a:r>
            <a:r>
              <a:rPr lang="zh-CN" altLang="en-US" sz="2000" dirty="0" smtClean="0"/>
              <a:t>查看远程仓库的分支</a:t>
            </a:r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branch –vv</a:t>
            </a:r>
            <a:r>
              <a:rPr lang="zh-CN" altLang="en-US" sz="2000" dirty="0" smtClean="0"/>
              <a:t>（两个</a:t>
            </a:r>
            <a:r>
              <a:rPr lang="en-US" altLang="zh-CN" sz="2000" dirty="0" smtClean="0"/>
              <a:t>v</a:t>
            </a:r>
            <a:r>
              <a:rPr lang="zh-CN" altLang="en-US" sz="2000" dirty="0" smtClean="0"/>
              <a:t>） 查看本地分支和远程分支的追踪对应关系</a:t>
            </a:r>
            <a:endParaRPr lang="en-US" altLang="zh-CN" sz="2000" dirty="0" smtClean="0"/>
          </a:p>
          <a:p>
            <a:endParaRPr lang="zh-CN" altLang="en-US" sz="2000" dirty="0" smtClean="0"/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branch &lt; </a:t>
            </a:r>
            <a:r>
              <a:rPr lang="en-US" sz="2000" dirty="0" err="1" smtClean="0"/>
              <a:t>branch_name</a:t>
            </a:r>
            <a:r>
              <a:rPr lang="en-US" sz="2000" dirty="0" smtClean="0"/>
              <a:t> &gt;  </a:t>
            </a:r>
            <a:r>
              <a:rPr lang="zh-CN" altLang="en-US" sz="2000" dirty="0" smtClean="0"/>
              <a:t>基于当前所在分支创建分支</a:t>
            </a:r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checkout &lt; </a:t>
            </a:r>
            <a:r>
              <a:rPr lang="en-US" sz="2000" dirty="0" err="1" smtClean="0"/>
              <a:t>branch_name</a:t>
            </a:r>
            <a:r>
              <a:rPr lang="en-US" sz="2000" dirty="0" smtClean="0"/>
              <a:t> &gt;</a:t>
            </a:r>
            <a:r>
              <a:rPr lang="zh-CN" altLang="en-US" sz="2000" dirty="0" smtClean="0"/>
              <a:t>   切换分支</a:t>
            </a:r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checkout -b &lt; </a:t>
            </a:r>
            <a:r>
              <a:rPr lang="en-US" sz="2000" dirty="0" err="1" smtClean="0"/>
              <a:t>branch_name</a:t>
            </a:r>
            <a:r>
              <a:rPr lang="en-US" sz="2000" dirty="0" smtClean="0"/>
              <a:t> &gt;</a:t>
            </a:r>
            <a:r>
              <a:rPr lang="zh-CN" altLang="en-US" sz="2000" dirty="0" smtClean="0"/>
              <a:t>  创建并切换分支（相当于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branch</a:t>
            </a:r>
            <a:r>
              <a:rPr lang="zh-CN" altLang="en-US" sz="2000" dirty="0" smtClean="0"/>
              <a:t>加上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checkut</a:t>
            </a:r>
            <a:r>
              <a:rPr lang="zh-CN" altLang="en-US" sz="2000" dirty="0" smtClean="0"/>
              <a:t>）</a:t>
            </a:r>
            <a:endParaRPr lang="en-US" altLang="zh-CN" sz="2000" dirty="0" smtClean="0"/>
          </a:p>
          <a:p>
            <a:endParaRPr lang="zh-CN" altLang="en-US" sz="2000" dirty="0" smtClean="0"/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checkout -b &lt; </a:t>
            </a:r>
            <a:r>
              <a:rPr lang="en-US" sz="2000" dirty="0" err="1" smtClean="0"/>
              <a:t>branch_name</a:t>
            </a:r>
            <a:r>
              <a:rPr lang="en-US" sz="2000" dirty="0" smtClean="0"/>
              <a:t> &gt; origin/&lt;</a:t>
            </a:r>
            <a:r>
              <a:rPr lang="en-US" sz="2000" dirty="0" err="1" smtClean="0"/>
              <a:t>branch_name</a:t>
            </a:r>
            <a:r>
              <a:rPr lang="en-US" sz="2000" dirty="0" smtClean="0"/>
              <a:t>&gt;</a:t>
            </a:r>
            <a:endParaRPr lang="zh-CN" altLang="en-US" sz="2000" dirty="0" smtClean="0"/>
          </a:p>
          <a:p>
            <a:pPr>
              <a:buNone/>
            </a:pPr>
            <a:r>
              <a:rPr lang="zh-CN" altLang="en-US" sz="2000" dirty="0" smtClean="0"/>
              <a:t>   基于远程分支创建并切换分支，同时与远程仓库的“</a:t>
            </a:r>
            <a:r>
              <a:rPr lang="en-US" sz="2000" dirty="0" err="1" smtClean="0"/>
              <a:t>branch_name</a:t>
            </a:r>
            <a:r>
              <a:rPr lang="zh-CN" altLang="en-US" sz="2000" dirty="0" smtClean="0"/>
              <a:t>”分支关联起来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zh-CN" sz="2000" dirty="0" smtClean="0"/>
              <a:t>建立本地分支与远程分支间的连接关系</a:t>
            </a:r>
          </a:p>
          <a:p>
            <a:pPr>
              <a:buNone/>
            </a:pPr>
            <a:r>
              <a:rPr lang="en-US" altLang="zh-CN" sz="2000" dirty="0" smtClean="0"/>
              <a:t>  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branch --set-upstream &lt;name&gt; origin/&lt;</a:t>
            </a:r>
            <a:r>
              <a:rPr lang="en-US" altLang="zh-CN" sz="2000" dirty="0" err="1" smtClean="0"/>
              <a:t>branch_name</a:t>
            </a:r>
            <a:r>
              <a:rPr lang="en-US" altLang="zh-CN" sz="2000" dirty="0" smtClean="0"/>
              <a:t>&gt;</a:t>
            </a:r>
            <a:endParaRPr lang="zh-CN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>
              <a:solidFill>
                <a:srgbClr val="FF0000"/>
              </a:solidFill>
            </a:endParaRPr>
          </a:p>
          <a:p>
            <a:pPr>
              <a:buNone/>
            </a:pPr>
            <a:endParaRPr lang="en-US" altLang="zh-CN" sz="2000" dirty="0" smtClean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pull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用法：</a:t>
            </a:r>
            <a:r>
              <a:rPr lang="en-US" sz="2000" dirty="0" err="1" smtClean="0"/>
              <a:t>git</a:t>
            </a:r>
            <a:r>
              <a:rPr lang="en-US" sz="2000" dirty="0" smtClean="0"/>
              <a:t> pull &lt;</a:t>
            </a:r>
            <a:r>
              <a:rPr lang="zh-CN" altLang="en-US" sz="2000" dirty="0" smtClean="0"/>
              <a:t>远程主机名</a:t>
            </a:r>
            <a:r>
              <a:rPr lang="en-US" sz="2000" dirty="0" smtClean="0"/>
              <a:t>&gt; &lt;</a:t>
            </a:r>
            <a:r>
              <a:rPr lang="zh-CN" altLang="en-US" sz="2000" dirty="0" smtClean="0"/>
              <a:t>远程分支名</a:t>
            </a:r>
            <a:r>
              <a:rPr lang="en-US" sz="2000" dirty="0" smtClean="0"/>
              <a:t>&gt;:&lt;</a:t>
            </a:r>
            <a:r>
              <a:rPr lang="zh-CN" altLang="en-US" sz="2000" dirty="0" smtClean="0"/>
              <a:t>本地分支名</a:t>
            </a:r>
            <a:r>
              <a:rPr lang="en-US" sz="2000" dirty="0" smtClean="0"/>
              <a:t>&gt;</a:t>
            </a:r>
          </a:p>
          <a:p>
            <a:endParaRPr lang="zh-CN" altLang="en-US" sz="2000" dirty="0" smtClean="0"/>
          </a:p>
          <a:p>
            <a:r>
              <a:rPr lang="zh-CN" altLang="en-US" sz="2000" dirty="0" smtClean="0"/>
              <a:t>比如，要取回</a:t>
            </a:r>
            <a:r>
              <a:rPr lang="en-US" sz="2000" dirty="0" smtClean="0"/>
              <a:t>origin</a:t>
            </a:r>
            <a:r>
              <a:rPr lang="zh-CN" altLang="en-US" sz="2000" dirty="0" smtClean="0"/>
              <a:t>主机的</a:t>
            </a:r>
            <a:r>
              <a:rPr lang="en-US" sz="2000" dirty="0" smtClean="0"/>
              <a:t>next</a:t>
            </a:r>
            <a:r>
              <a:rPr lang="zh-CN" altLang="en-US" sz="2000" dirty="0" smtClean="0"/>
              <a:t>分支，与本地的</a:t>
            </a:r>
            <a:r>
              <a:rPr lang="en-US" sz="2000" dirty="0" smtClean="0"/>
              <a:t>master</a:t>
            </a:r>
            <a:r>
              <a:rPr lang="zh-CN" altLang="en-US" sz="2000" dirty="0" smtClean="0"/>
              <a:t>分支合并，需要写成下面这样</a:t>
            </a:r>
            <a:r>
              <a:rPr lang="en-US" sz="2000" dirty="0" smtClean="0"/>
              <a:t> -</a:t>
            </a:r>
            <a:endParaRPr lang="zh-CN" altLang="en-US" sz="2000" dirty="0" smtClean="0"/>
          </a:p>
          <a:p>
            <a:pPr>
              <a:buNone/>
            </a:pPr>
            <a:r>
              <a:rPr lang="en-US" sz="2000" dirty="0" smtClean="0"/>
              <a:t>  $ </a:t>
            </a:r>
            <a:r>
              <a:rPr lang="en-US" sz="2000" dirty="0" err="1" smtClean="0"/>
              <a:t>git</a:t>
            </a:r>
            <a:r>
              <a:rPr lang="en-US" sz="2000" dirty="0" smtClean="0"/>
              <a:t> pull origin </a:t>
            </a:r>
            <a:r>
              <a:rPr lang="en-US" sz="2000" dirty="0" err="1" smtClean="0"/>
              <a:t>next:master</a:t>
            </a:r>
            <a:r>
              <a:rPr lang="en-US" sz="2000" dirty="0" smtClean="0"/>
              <a:t> </a:t>
            </a:r>
          </a:p>
          <a:p>
            <a:endParaRPr lang="zh-CN" altLang="en-US" sz="2000" dirty="0" smtClean="0"/>
          </a:p>
          <a:p>
            <a:r>
              <a:rPr lang="zh-CN" altLang="en-US" sz="2000" dirty="0" smtClean="0"/>
              <a:t>如果远程分支</a:t>
            </a:r>
            <a:r>
              <a:rPr lang="en-US" sz="2000" dirty="0" smtClean="0"/>
              <a:t>(next)</a:t>
            </a:r>
            <a:r>
              <a:rPr lang="zh-CN" altLang="en-US" sz="2000" dirty="0" smtClean="0"/>
              <a:t>要与当前所在分支合并，则冒号后面的部分可以省略。上面命令可以简写为：</a:t>
            </a:r>
          </a:p>
          <a:p>
            <a:pPr>
              <a:buNone/>
            </a:pPr>
            <a:r>
              <a:rPr lang="en-US" sz="2000" dirty="0" smtClean="0"/>
              <a:t>  $ </a:t>
            </a:r>
            <a:r>
              <a:rPr lang="en-US" sz="2000" dirty="0" err="1" smtClean="0"/>
              <a:t>git</a:t>
            </a:r>
            <a:r>
              <a:rPr lang="en-US" sz="2000" dirty="0" smtClean="0"/>
              <a:t> pull origin next</a:t>
            </a:r>
            <a:endParaRPr lang="zh-CN" altLang="en-US" sz="2000" dirty="0" smtClean="0"/>
          </a:p>
          <a:p>
            <a:pPr>
              <a:buNone/>
            </a:pPr>
            <a:r>
              <a:rPr lang="zh-CN" altLang="en-US" sz="2000" dirty="0" smtClean="0"/>
              <a:t>  上 面命令表示，取回</a:t>
            </a:r>
            <a:r>
              <a:rPr lang="en-US" sz="2000" dirty="0" smtClean="0"/>
              <a:t>origin/next</a:t>
            </a:r>
            <a:r>
              <a:rPr lang="zh-CN" altLang="en-US" sz="2000" dirty="0" smtClean="0"/>
              <a:t>分支，再与当前分支合并。实质上，这等同于先做</a:t>
            </a:r>
            <a:r>
              <a:rPr lang="en-US" sz="2000" dirty="0" err="1" smtClean="0"/>
              <a:t>git</a:t>
            </a:r>
            <a:r>
              <a:rPr lang="en-US" sz="2000" dirty="0" smtClean="0"/>
              <a:t> fetch</a:t>
            </a:r>
            <a:r>
              <a:rPr lang="zh-CN" altLang="en-US" sz="2000" dirty="0" smtClean="0"/>
              <a:t>，再执行</a:t>
            </a:r>
            <a:r>
              <a:rPr lang="en-US" sz="2000" dirty="0" err="1" smtClean="0"/>
              <a:t>git</a:t>
            </a:r>
            <a:r>
              <a:rPr lang="en-US" sz="2000" dirty="0" smtClean="0"/>
              <a:t> merge</a:t>
            </a:r>
            <a:r>
              <a:rPr lang="zh-CN" altLang="en-US" sz="2000" dirty="0" smtClean="0"/>
              <a:t>。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merge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用法：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merge branch</a:t>
            </a:r>
          </a:p>
          <a:p>
            <a:pPr>
              <a:buNone/>
            </a:pPr>
            <a:r>
              <a:rPr lang="zh-CN" altLang="en-US" sz="2000" dirty="0" smtClean="0"/>
              <a:t>  将</a:t>
            </a:r>
            <a:r>
              <a:rPr lang="en-US" altLang="zh-CN" sz="2000" dirty="0" smtClean="0"/>
              <a:t>branch</a:t>
            </a:r>
            <a:r>
              <a:rPr lang="zh-CN" altLang="en-US" sz="2000" dirty="0" smtClean="0"/>
              <a:t>分支的内容合并到当前所在分支，这种合并方式会将两个分支的内容完全合并，不能只合并部分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如果想从其他分支合并某次的</a:t>
            </a:r>
            <a:r>
              <a:rPr lang="en-US" altLang="zh-CN" sz="2000" dirty="0" smtClean="0"/>
              <a:t>commit</a:t>
            </a:r>
            <a:r>
              <a:rPr lang="zh-CN" altLang="en-US" sz="2000" dirty="0" smtClean="0"/>
              <a:t>，可以使用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cherry-pick</a:t>
            </a:r>
          </a:p>
          <a:p>
            <a:pPr>
              <a:buNone/>
            </a:pPr>
            <a:r>
              <a:rPr lang="zh-CN" altLang="en-US" sz="2000" dirty="0" smtClean="0"/>
              <a:t>  用法：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cherry-pick &lt;commit id&gt;</a:t>
            </a:r>
          </a:p>
          <a:p>
            <a:endParaRPr lang="en-US" altLang="zh-CN" sz="2000" dirty="0" smtClean="0"/>
          </a:p>
          <a:p>
            <a:endParaRPr lang="en-US" altLang="zh-CN" sz="2000" dirty="0" smtClean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push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907" y="974836"/>
            <a:ext cx="10971856" cy="5354401"/>
          </a:xfrm>
        </p:spPr>
        <p:txBody>
          <a:bodyPr>
            <a:normAutofit/>
          </a:bodyPr>
          <a:lstStyle/>
          <a:p>
            <a:r>
              <a:rPr lang="en-US" sz="1800" dirty="0" err="1" smtClean="0"/>
              <a:t>git</a:t>
            </a:r>
            <a:r>
              <a:rPr lang="en-US" sz="1800" dirty="0" smtClean="0"/>
              <a:t> push</a:t>
            </a:r>
            <a:r>
              <a:rPr lang="zh-CN" altLang="en-US" sz="1800" dirty="0" smtClean="0"/>
              <a:t>命令用于将本地分支的更新，推送到远程主机。</a:t>
            </a:r>
          </a:p>
          <a:p>
            <a:r>
              <a:rPr lang="en-US" sz="1800" dirty="0" smtClean="0"/>
              <a:t>$ </a:t>
            </a:r>
            <a:r>
              <a:rPr lang="en-US" sz="1800" dirty="0" err="1" smtClean="0">
                <a:solidFill>
                  <a:srgbClr val="FF0000"/>
                </a:solidFill>
              </a:rPr>
              <a:t>git</a:t>
            </a:r>
            <a:r>
              <a:rPr lang="en-US" sz="1800" dirty="0" smtClean="0">
                <a:solidFill>
                  <a:srgbClr val="FF0000"/>
                </a:solidFill>
              </a:rPr>
              <a:t> push &lt;</a:t>
            </a:r>
            <a:r>
              <a:rPr lang="zh-CN" altLang="en-US" sz="1800" dirty="0" smtClean="0">
                <a:solidFill>
                  <a:srgbClr val="FF0000"/>
                </a:solidFill>
              </a:rPr>
              <a:t>远程主机名</a:t>
            </a:r>
            <a:r>
              <a:rPr lang="en-US" sz="1800" dirty="0" smtClean="0">
                <a:solidFill>
                  <a:srgbClr val="FF0000"/>
                </a:solidFill>
              </a:rPr>
              <a:t>&gt; &lt;</a:t>
            </a:r>
            <a:r>
              <a:rPr lang="zh-CN" altLang="en-US" sz="1800" dirty="0" smtClean="0">
                <a:solidFill>
                  <a:srgbClr val="FF0000"/>
                </a:solidFill>
              </a:rPr>
              <a:t>本地分支名</a:t>
            </a:r>
            <a:r>
              <a:rPr lang="en-US" sz="1800" dirty="0" smtClean="0">
                <a:solidFill>
                  <a:srgbClr val="FF0000"/>
                </a:solidFill>
              </a:rPr>
              <a:t>&gt;:&lt;</a:t>
            </a:r>
            <a:r>
              <a:rPr lang="zh-CN" altLang="en-US" sz="1800" dirty="0" smtClean="0">
                <a:solidFill>
                  <a:srgbClr val="FF0000"/>
                </a:solidFill>
              </a:rPr>
              <a:t>远程分支名</a:t>
            </a:r>
            <a:r>
              <a:rPr lang="en-US" sz="1800" dirty="0" smtClean="0">
                <a:solidFill>
                  <a:srgbClr val="FF0000"/>
                </a:solidFill>
              </a:rPr>
              <a:t>&gt;</a:t>
            </a:r>
            <a:endParaRPr lang="zh-CN" altLang="en-US" sz="1800" dirty="0" smtClean="0">
              <a:solidFill>
                <a:srgbClr val="FF0000"/>
              </a:solidFill>
            </a:endParaRPr>
          </a:p>
          <a:p>
            <a:endParaRPr lang="en-US" altLang="zh-CN" sz="1800" dirty="0" smtClean="0"/>
          </a:p>
          <a:p>
            <a:r>
              <a:rPr lang="zh-CN" altLang="en-US" sz="1800" dirty="0" smtClean="0"/>
              <a:t>如果</a:t>
            </a:r>
            <a:r>
              <a:rPr lang="zh-CN" altLang="en-US" sz="1800" dirty="0" smtClean="0">
                <a:solidFill>
                  <a:srgbClr val="FF0000"/>
                </a:solidFill>
              </a:rPr>
              <a:t>省略远程分支名</a:t>
            </a:r>
            <a:r>
              <a:rPr lang="zh-CN" altLang="en-US" sz="1800" dirty="0" smtClean="0"/>
              <a:t>，则表示将本地分支推送与之存在</a:t>
            </a:r>
            <a:r>
              <a:rPr lang="en-US" sz="1800" dirty="0" smtClean="0"/>
              <a:t>”</a:t>
            </a:r>
            <a:r>
              <a:rPr lang="zh-CN" altLang="en-US" sz="1800" dirty="0" smtClean="0"/>
              <a:t>追踪关系</a:t>
            </a:r>
            <a:r>
              <a:rPr lang="en-US" sz="1800" dirty="0" smtClean="0"/>
              <a:t>”</a:t>
            </a:r>
            <a:r>
              <a:rPr lang="zh-CN" altLang="en-US" sz="1800" dirty="0" smtClean="0"/>
              <a:t>的远程分支</a:t>
            </a:r>
            <a:r>
              <a:rPr lang="en-US" sz="1800" dirty="0" smtClean="0"/>
              <a:t>(</a:t>
            </a:r>
            <a:r>
              <a:rPr lang="zh-CN" altLang="en-US" sz="1800" dirty="0" smtClean="0"/>
              <a:t>通常两者同名</a:t>
            </a:r>
            <a:r>
              <a:rPr lang="en-US" sz="1800" dirty="0" smtClean="0"/>
              <a:t>)</a:t>
            </a:r>
            <a:r>
              <a:rPr lang="zh-CN" altLang="en-US" sz="1800" dirty="0" smtClean="0"/>
              <a:t>，如果该远程分支不存在，则会被新建。</a:t>
            </a:r>
          </a:p>
          <a:p>
            <a:r>
              <a:rPr lang="en-US" sz="1800" dirty="0" smtClean="0"/>
              <a:t>$ </a:t>
            </a:r>
            <a:r>
              <a:rPr lang="en-US" sz="1800" dirty="0" err="1" smtClean="0"/>
              <a:t>git</a:t>
            </a:r>
            <a:r>
              <a:rPr lang="en-US" sz="1800" dirty="0" smtClean="0"/>
              <a:t> push origin master</a:t>
            </a:r>
            <a:endParaRPr lang="zh-CN" altLang="en-US" sz="1800" dirty="0" smtClean="0"/>
          </a:p>
          <a:p>
            <a:endParaRPr lang="en-US" altLang="zh-CN" sz="1800" dirty="0" smtClean="0"/>
          </a:p>
          <a:p>
            <a:r>
              <a:rPr lang="zh-CN" altLang="en-US" sz="1800" dirty="0" smtClean="0"/>
              <a:t>如果</a:t>
            </a:r>
            <a:r>
              <a:rPr lang="zh-CN" altLang="en-US" sz="1800" dirty="0" smtClean="0">
                <a:solidFill>
                  <a:srgbClr val="FF0000"/>
                </a:solidFill>
              </a:rPr>
              <a:t>省略本地分支名</a:t>
            </a:r>
            <a:r>
              <a:rPr lang="zh-CN" altLang="en-US" sz="1800" dirty="0" smtClean="0"/>
              <a:t>，则表示删除指定的远程分支，因为这等同于推送一个空的本地分支到远程分支。</a:t>
            </a:r>
          </a:p>
          <a:p>
            <a:r>
              <a:rPr lang="en-US" sz="1800" dirty="0" smtClean="0"/>
              <a:t>$ </a:t>
            </a:r>
            <a:r>
              <a:rPr lang="en-US" sz="1800" dirty="0" err="1" smtClean="0"/>
              <a:t>git</a:t>
            </a:r>
            <a:r>
              <a:rPr lang="en-US" sz="1800" dirty="0" smtClean="0"/>
              <a:t> push origin :master # </a:t>
            </a:r>
            <a:r>
              <a:rPr lang="zh-CN" altLang="en-US" sz="1800" dirty="0" smtClean="0"/>
              <a:t>等同于</a:t>
            </a:r>
            <a:r>
              <a:rPr lang="en-US" sz="1800" dirty="0" smtClean="0"/>
              <a:t> $ </a:t>
            </a:r>
            <a:r>
              <a:rPr lang="en-US" sz="1800" dirty="0" err="1" smtClean="0"/>
              <a:t>git</a:t>
            </a:r>
            <a:r>
              <a:rPr lang="en-US" sz="1800" dirty="0" smtClean="0"/>
              <a:t> push origin --delete master</a:t>
            </a:r>
            <a:endParaRPr lang="zh-CN" altLang="en-US" sz="1800" dirty="0" smtClean="0"/>
          </a:p>
          <a:p>
            <a:endParaRPr lang="en-US" altLang="zh-CN" sz="1800" dirty="0" smtClean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stash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905" y="974836"/>
            <a:ext cx="11266326" cy="5354401"/>
          </a:xfrm>
        </p:spPr>
        <p:txBody>
          <a:bodyPr>
            <a:normAutofit/>
          </a:bodyPr>
          <a:lstStyle/>
          <a:p>
            <a:r>
              <a:rPr lang="en-US" altLang="zh-CN" sz="2400" dirty="0" err="1" smtClean="0"/>
              <a:t>git</a:t>
            </a:r>
            <a:r>
              <a:rPr lang="en-US" altLang="zh-CN" sz="2400" dirty="0" smtClean="0"/>
              <a:t> stash </a:t>
            </a:r>
            <a:r>
              <a:rPr lang="zh-CN" altLang="en-US" sz="2200" dirty="0" smtClean="0"/>
              <a:t>可以获取你工作目录的中间状态</a:t>
            </a:r>
            <a:r>
              <a:rPr lang="en-US" sz="2200" dirty="0" smtClean="0"/>
              <a:t>——</a:t>
            </a:r>
            <a:r>
              <a:rPr lang="zh-CN" altLang="en-US" sz="2200" dirty="0" smtClean="0"/>
              <a:t>也就是你修改过的被追踪的文件和暂存的变更</a:t>
            </a:r>
            <a:r>
              <a:rPr lang="en-US" sz="2200" dirty="0" smtClean="0"/>
              <a:t>——</a:t>
            </a:r>
            <a:r>
              <a:rPr lang="zh-CN" altLang="en-US" sz="2200" dirty="0" smtClean="0"/>
              <a:t>并将它保存到一个未完结变更的堆栈中，随时可以重新应用。</a:t>
            </a:r>
            <a:endParaRPr lang="en-US" altLang="zh-CN" sz="2200" dirty="0" smtClean="0"/>
          </a:p>
          <a:p>
            <a:endParaRPr lang="zh-CN" altLang="en-US" sz="2200" dirty="0" smtClean="0"/>
          </a:p>
          <a:p>
            <a:r>
              <a:rPr lang="en-US" sz="2200" dirty="0" smtClean="0"/>
              <a:t>$ </a:t>
            </a:r>
            <a:r>
              <a:rPr lang="en-US" sz="2200" dirty="0" err="1" smtClean="0"/>
              <a:t>git</a:t>
            </a:r>
            <a:r>
              <a:rPr lang="en-US" sz="2200" dirty="0" smtClean="0"/>
              <a:t> stash </a:t>
            </a:r>
            <a:endParaRPr lang="zh-CN" altLang="en-US" sz="2200" dirty="0" smtClean="0"/>
          </a:p>
          <a:p>
            <a:r>
              <a:rPr lang="zh-CN" altLang="en-US" sz="2200" dirty="0" smtClean="0"/>
              <a:t>往堆栈推送一个新的储藏</a:t>
            </a:r>
            <a:endParaRPr lang="en-US" altLang="zh-CN" sz="2200" dirty="0" smtClean="0"/>
          </a:p>
          <a:p>
            <a:endParaRPr lang="zh-CN" altLang="en-US" sz="2200" dirty="0" smtClean="0"/>
          </a:p>
          <a:p>
            <a:r>
              <a:rPr lang="en-US" sz="2200" dirty="0" smtClean="0"/>
              <a:t>$ </a:t>
            </a:r>
            <a:r>
              <a:rPr lang="en-US" sz="2200" dirty="0" err="1" smtClean="0"/>
              <a:t>git</a:t>
            </a:r>
            <a:r>
              <a:rPr lang="en-US" sz="2200" dirty="0" smtClean="0"/>
              <a:t> stash list </a:t>
            </a:r>
            <a:endParaRPr lang="zh-CN" altLang="en-US" sz="2200" dirty="0" smtClean="0"/>
          </a:p>
          <a:p>
            <a:r>
              <a:rPr lang="zh-CN" altLang="en-US" sz="2200" dirty="0" smtClean="0"/>
              <a:t>查看所有的</a:t>
            </a:r>
            <a:r>
              <a:rPr lang="en-US" sz="2200" dirty="0" smtClean="0"/>
              <a:t>stash</a:t>
            </a:r>
          </a:p>
          <a:p>
            <a:endParaRPr lang="zh-CN" altLang="en-US" sz="2200" dirty="0" smtClean="0"/>
          </a:p>
          <a:p>
            <a:r>
              <a:rPr lang="en-US" sz="2200" dirty="0" smtClean="0"/>
              <a:t>$ </a:t>
            </a:r>
            <a:r>
              <a:rPr lang="en-US" sz="2200" dirty="0" err="1" smtClean="0"/>
              <a:t>git</a:t>
            </a:r>
            <a:r>
              <a:rPr lang="en-US" sz="2200" dirty="0" smtClean="0"/>
              <a:t> stash pop stash@{</a:t>
            </a:r>
            <a:r>
              <a:rPr lang="zh-CN" altLang="en-US" sz="2200" dirty="0" smtClean="0"/>
              <a:t>版本号</a:t>
            </a:r>
            <a:r>
              <a:rPr lang="en-US" sz="2200" dirty="0" smtClean="0"/>
              <a:t>}  </a:t>
            </a:r>
            <a:endParaRPr lang="zh-CN" altLang="en-US" sz="2200" dirty="0" smtClean="0"/>
          </a:p>
          <a:p>
            <a:r>
              <a:rPr lang="zh-CN" altLang="en-US" sz="2200" dirty="0" smtClean="0"/>
              <a:t>恢复储藏</a:t>
            </a:r>
            <a:endParaRPr lang="en-US" altLang="zh-CN" sz="2200" dirty="0" smtClean="0"/>
          </a:p>
          <a:p>
            <a:pPr>
              <a:buNone/>
            </a:pPr>
            <a:endParaRPr lang="en-US" altLang="zh-CN" sz="2200" dirty="0" smtClean="0"/>
          </a:p>
        </p:txBody>
      </p:sp>
      <p:sp>
        <p:nvSpPr>
          <p:cNvPr id="4" name="圆角矩形 3"/>
          <p:cNvSpPr/>
          <p:nvPr/>
        </p:nvSpPr>
        <p:spPr>
          <a:xfrm>
            <a:off x="5935851" y="2402238"/>
            <a:ext cx="4819973" cy="187529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注意：</a:t>
            </a:r>
            <a:r>
              <a:rPr lang="zh-CN" altLang="en-US" dirty="0" smtClean="0"/>
              <a:t>如果你的文件没</a:t>
            </a:r>
            <a:r>
              <a:rPr lang="en-US" altLang="zh-CN" dirty="0" smtClean="0"/>
              <a:t>add</a:t>
            </a:r>
            <a:r>
              <a:rPr lang="zh-CN" altLang="en-US" dirty="0" smtClean="0"/>
              <a:t>，即没有“被跟踪”和“暂存”，</a:t>
            </a:r>
            <a:r>
              <a:rPr lang="en-US" altLang="zh-CN" dirty="0" smtClean="0"/>
              <a:t>stash</a:t>
            </a:r>
            <a:r>
              <a:rPr lang="zh-CN" altLang="en-US" dirty="0" smtClean="0"/>
              <a:t>是不会帮你保存的。</a:t>
            </a:r>
          </a:p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zh-CN" altLang="en-US" dirty="0" smtClean="0"/>
              <a:t>忽略文件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906" y="655608"/>
            <a:ext cx="6430853" cy="5673629"/>
          </a:xfrm>
        </p:spPr>
        <p:txBody>
          <a:bodyPr>
            <a:normAutofit fontScale="47500" lnSpcReduction="20000"/>
          </a:bodyPr>
          <a:lstStyle/>
          <a:p>
            <a:r>
              <a:rPr lang="zh-CN" altLang="zh-CN" dirty="0" smtClean="0"/>
              <a:t>在仓库根目录下创建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gitignore</a:t>
            </a:r>
            <a:r>
              <a:rPr lang="zh-CN" altLang="zh-CN" dirty="0" smtClean="0"/>
              <a:t>文件</a:t>
            </a:r>
          </a:p>
          <a:p>
            <a:r>
              <a:rPr lang="zh-CN" altLang="zh-CN" dirty="0" smtClean="0"/>
              <a:t>下面看一个</a:t>
            </a:r>
            <a:r>
              <a:rPr lang="en-US" altLang="zh-CN" dirty="0" smtClean="0"/>
              <a:t> .</a:t>
            </a:r>
            <a:r>
              <a:rPr lang="en-US" altLang="zh-CN" dirty="0" err="1" smtClean="0"/>
              <a:t>gitignore</a:t>
            </a:r>
            <a:r>
              <a:rPr lang="en-US" altLang="zh-CN" dirty="0" smtClean="0"/>
              <a:t> </a:t>
            </a:r>
            <a:r>
              <a:rPr lang="zh-CN" altLang="zh-CN" dirty="0" smtClean="0"/>
              <a:t>文件的例子：</a:t>
            </a:r>
          </a:p>
          <a:p>
            <a:r>
              <a:rPr lang="en-US" altLang="zh-CN" dirty="0" smtClean="0"/>
              <a:t> </a:t>
            </a:r>
            <a:endParaRPr lang="zh-CN" altLang="zh-CN" dirty="0" smtClean="0"/>
          </a:p>
          <a:p>
            <a:r>
              <a:rPr lang="en-US" altLang="zh-CN" dirty="0" smtClean="0"/>
              <a:t># </a:t>
            </a:r>
            <a:r>
              <a:rPr lang="zh-CN" altLang="zh-CN" dirty="0" smtClean="0"/>
              <a:t>此为注释 – 将被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zh-CN" altLang="zh-CN" dirty="0" smtClean="0"/>
              <a:t>忽略</a:t>
            </a:r>
          </a:p>
          <a:p>
            <a:r>
              <a:rPr lang="en-US" altLang="zh-CN" dirty="0" smtClean="0"/>
              <a:t># </a:t>
            </a:r>
            <a:r>
              <a:rPr lang="zh-CN" altLang="zh-CN" dirty="0" smtClean="0"/>
              <a:t>忽略所有</a:t>
            </a:r>
            <a:r>
              <a:rPr lang="en-US" altLang="zh-CN" dirty="0" smtClean="0"/>
              <a:t> .a </a:t>
            </a:r>
            <a:r>
              <a:rPr lang="zh-CN" altLang="zh-CN" dirty="0" smtClean="0"/>
              <a:t>结尾的文件</a:t>
            </a:r>
          </a:p>
          <a:p>
            <a:r>
              <a:rPr lang="en-US" altLang="zh-CN" dirty="0" smtClean="0"/>
              <a:t>*.a</a:t>
            </a:r>
            <a:endParaRPr lang="zh-CN" altLang="zh-CN" dirty="0" smtClean="0"/>
          </a:p>
          <a:p>
            <a:r>
              <a:rPr lang="en-US" altLang="zh-CN" dirty="0" smtClean="0"/>
              <a:t># </a:t>
            </a:r>
            <a:r>
              <a:rPr lang="zh-CN" altLang="zh-CN" dirty="0" smtClean="0"/>
              <a:t>但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lib.a</a:t>
            </a:r>
            <a:r>
              <a:rPr lang="en-US" altLang="zh-CN" dirty="0" smtClean="0"/>
              <a:t> </a:t>
            </a:r>
            <a:r>
              <a:rPr lang="zh-CN" altLang="zh-CN" dirty="0" smtClean="0"/>
              <a:t>除外</a:t>
            </a:r>
          </a:p>
          <a:p>
            <a:r>
              <a:rPr lang="en-US" altLang="zh-CN" dirty="0" smtClean="0"/>
              <a:t>!</a:t>
            </a:r>
            <a:r>
              <a:rPr lang="en-US" altLang="zh-CN" dirty="0" err="1" smtClean="0"/>
              <a:t>lib.a</a:t>
            </a:r>
            <a:endParaRPr lang="zh-CN" altLang="zh-CN" dirty="0" smtClean="0"/>
          </a:p>
          <a:p>
            <a:r>
              <a:rPr lang="en-US" altLang="zh-CN" dirty="0" smtClean="0"/>
              <a:t># </a:t>
            </a:r>
            <a:r>
              <a:rPr lang="zh-CN" altLang="zh-CN" dirty="0" smtClean="0"/>
              <a:t>仅仅忽略项目根目录下的</a:t>
            </a:r>
            <a:r>
              <a:rPr lang="en-US" altLang="zh-CN" dirty="0" smtClean="0"/>
              <a:t> TODO </a:t>
            </a:r>
            <a:r>
              <a:rPr lang="zh-CN" altLang="zh-CN" dirty="0" smtClean="0"/>
              <a:t>文件，不包括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subdir</a:t>
            </a:r>
            <a:r>
              <a:rPr lang="en-US" altLang="zh-CN" dirty="0" smtClean="0"/>
              <a:t>/TODO</a:t>
            </a:r>
            <a:endParaRPr lang="zh-CN" altLang="zh-CN" dirty="0" smtClean="0"/>
          </a:p>
          <a:p>
            <a:r>
              <a:rPr lang="en-US" altLang="zh-CN" dirty="0" smtClean="0"/>
              <a:t>/TODO</a:t>
            </a:r>
            <a:endParaRPr lang="zh-CN" altLang="zh-CN" dirty="0" smtClean="0"/>
          </a:p>
          <a:p>
            <a:r>
              <a:rPr lang="en-US" altLang="zh-CN" dirty="0" smtClean="0"/>
              <a:t># </a:t>
            </a:r>
            <a:r>
              <a:rPr lang="zh-CN" altLang="zh-CN" dirty="0" smtClean="0"/>
              <a:t>忽略</a:t>
            </a:r>
            <a:r>
              <a:rPr lang="en-US" altLang="zh-CN" dirty="0" smtClean="0"/>
              <a:t> build/ </a:t>
            </a:r>
            <a:r>
              <a:rPr lang="zh-CN" altLang="zh-CN" dirty="0" smtClean="0"/>
              <a:t>目录下的所有文件</a:t>
            </a:r>
          </a:p>
          <a:p>
            <a:r>
              <a:rPr lang="en-US" altLang="zh-CN" dirty="0" smtClean="0"/>
              <a:t>build/</a:t>
            </a:r>
            <a:endParaRPr lang="zh-CN" altLang="zh-CN" dirty="0" smtClean="0"/>
          </a:p>
          <a:p>
            <a:r>
              <a:rPr lang="en-US" altLang="zh-CN" dirty="0" smtClean="0"/>
              <a:t># </a:t>
            </a:r>
            <a:r>
              <a:rPr lang="zh-CN" altLang="zh-CN" dirty="0" smtClean="0"/>
              <a:t>会忽略</a:t>
            </a:r>
            <a:r>
              <a:rPr lang="en-US" altLang="zh-CN" dirty="0" smtClean="0"/>
              <a:t> doc/notes.txt </a:t>
            </a:r>
            <a:r>
              <a:rPr lang="zh-CN" altLang="zh-CN" dirty="0" smtClean="0"/>
              <a:t>但不包括</a:t>
            </a:r>
            <a:r>
              <a:rPr lang="en-US" altLang="zh-CN" dirty="0" smtClean="0"/>
              <a:t> doc/server/arch.txt</a:t>
            </a:r>
            <a:endParaRPr lang="zh-CN" altLang="zh-CN" dirty="0" smtClean="0"/>
          </a:p>
          <a:p>
            <a:r>
              <a:rPr lang="en-US" altLang="zh-CN" dirty="0" smtClean="0"/>
              <a:t>doc/*.txt</a:t>
            </a:r>
            <a:endParaRPr lang="zh-CN" altLang="zh-CN" dirty="0" smtClean="0"/>
          </a:p>
          <a:p>
            <a:r>
              <a:rPr lang="en-US" altLang="zh-CN" dirty="0" smtClean="0"/>
              <a:t># </a:t>
            </a:r>
            <a:r>
              <a:rPr lang="zh-CN" altLang="zh-CN" dirty="0" smtClean="0"/>
              <a:t>忽略</a:t>
            </a:r>
            <a:r>
              <a:rPr lang="en-US" altLang="zh-CN" dirty="0" smtClean="0"/>
              <a:t> doc/ </a:t>
            </a:r>
            <a:r>
              <a:rPr lang="zh-CN" altLang="zh-CN" dirty="0" smtClean="0"/>
              <a:t>目录下所有扩展名为</a:t>
            </a:r>
            <a:r>
              <a:rPr lang="en-US" altLang="zh-CN" dirty="0" smtClean="0"/>
              <a:t> txt </a:t>
            </a:r>
            <a:r>
              <a:rPr lang="zh-CN" altLang="zh-CN" dirty="0" smtClean="0"/>
              <a:t>的文件</a:t>
            </a:r>
          </a:p>
          <a:p>
            <a:r>
              <a:rPr lang="en-US" altLang="zh-CN" dirty="0" smtClean="0"/>
              <a:t>doc/**/*.txt</a:t>
            </a:r>
            <a:endParaRPr lang="zh-CN" altLang="zh-CN" dirty="0" smtClean="0"/>
          </a:p>
          <a:p>
            <a:r>
              <a:rPr lang="en-US" altLang="zh-CN" dirty="0" smtClean="0"/>
              <a:t>#</a:t>
            </a:r>
            <a:r>
              <a:rPr lang="zh-CN" altLang="zh-CN" dirty="0" smtClean="0"/>
              <a:t>跟踪某类文件</a:t>
            </a:r>
          </a:p>
          <a:p>
            <a:r>
              <a:rPr lang="en-US" altLang="zh-CN" dirty="0" smtClean="0"/>
              <a:t>!*.c</a:t>
            </a:r>
            <a:endParaRPr lang="zh-CN" altLang="zh-CN" dirty="0" smtClean="0"/>
          </a:p>
          <a:p>
            <a:r>
              <a:rPr lang="en-US" altLang="zh-CN" dirty="0" smtClean="0"/>
              <a:t>#</a:t>
            </a:r>
            <a:r>
              <a:rPr lang="zh-CN" altLang="zh-CN" dirty="0" smtClean="0"/>
              <a:t>跟踪某个文件夹</a:t>
            </a:r>
          </a:p>
          <a:p>
            <a:r>
              <a:rPr lang="en-US" altLang="zh-CN" dirty="0" smtClean="0"/>
              <a:t>!/</a:t>
            </a:r>
            <a:r>
              <a:rPr lang="en-US" altLang="zh-CN" dirty="0" err="1" smtClean="0"/>
              <a:t>plutommi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mmi</a:t>
            </a:r>
            <a:endParaRPr lang="zh-CN" altLang="zh-CN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528391" y="701749"/>
            <a:ext cx="457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6602277" y="1131375"/>
            <a:ext cx="4262035" cy="19527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 smtClean="0"/>
              <a:t>对于不想纳入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管理的文件，可以创建一个名为 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gitignore</a:t>
            </a:r>
            <a:r>
              <a:rPr lang="zh-CN" altLang="en-US" dirty="0" smtClean="0"/>
              <a:t> 的文件，列出要忽略的文件模式。</a:t>
            </a:r>
            <a:endParaRPr lang="en-US" altLang="zh-CN" dirty="0" smtClean="0"/>
          </a:p>
          <a:p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dirty="0" smtClean="0">
                <a:solidFill>
                  <a:schemeClr val="tx1"/>
                </a:solidFill>
              </a:rPr>
              <a:t>书写规则见左方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468306" y="1272618"/>
            <a:ext cx="7234784" cy="4827686"/>
          </a:xfrm>
        </p:spPr>
        <p:txBody>
          <a:bodyPr>
            <a:normAutofit/>
          </a:bodyPr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基本概念</a:t>
            </a:r>
            <a:endParaRPr lang="en-US" altLang="zh-CN" dirty="0" smtClean="0"/>
          </a:p>
          <a:p>
            <a:r>
              <a:rPr lang="en-US" altLang="zh-CN" dirty="0" err="1" smtClean="0"/>
              <a:t>Git</a:t>
            </a:r>
            <a:r>
              <a:rPr lang="zh-CN" altLang="en-US" dirty="0" smtClean="0"/>
              <a:t>与</a:t>
            </a:r>
            <a:r>
              <a:rPr lang="en-US" altLang="zh-CN" dirty="0" smtClean="0"/>
              <a:t>SVN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ClearCase</a:t>
            </a:r>
            <a:r>
              <a:rPr lang="zh-CN" altLang="en-US" dirty="0" smtClean="0"/>
              <a:t>比较</a:t>
            </a:r>
            <a:endParaRPr lang="en-US" altLang="zh-CN" dirty="0" smtClean="0"/>
          </a:p>
          <a:p>
            <a:r>
              <a:rPr lang="en-US" altLang="zh-CN" dirty="0" smtClean="0"/>
              <a:t>Linux</a:t>
            </a:r>
            <a:r>
              <a:rPr lang="zh-CN" altLang="en-US" dirty="0" smtClean="0"/>
              <a:t>下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endParaRPr lang="en-US" altLang="zh-CN" dirty="0" smtClean="0"/>
          </a:p>
          <a:p>
            <a:r>
              <a:rPr lang="en-US" altLang="zh-CN" dirty="0" smtClean="0"/>
              <a:t>Windows</a:t>
            </a:r>
            <a:r>
              <a:rPr lang="zh-CN" altLang="en-US" dirty="0" smtClean="0"/>
              <a:t>下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安装与使用</a:t>
            </a:r>
            <a:endParaRPr lang="zh-CN" altLang="en-US" dirty="0"/>
          </a:p>
          <a:p>
            <a:r>
              <a:rPr lang="en-US" altLang="zh-CN" dirty="0" err="1" smtClean="0"/>
              <a:t>Gitlab</a:t>
            </a:r>
            <a:r>
              <a:rPr lang="zh-CN" altLang="en-US" dirty="0" smtClean="0"/>
              <a:t>使用</a:t>
            </a:r>
            <a:endParaRPr lang="en-US" altLang="zh-CN" dirty="0" smtClean="0"/>
          </a:p>
          <a:p>
            <a:r>
              <a:rPr lang="en-US" altLang="zh-CN" dirty="0" err="1" smtClean="0"/>
              <a:t>Git</a:t>
            </a:r>
            <a:r>
              <a:rPr lang="zh-CN" altLang="en-US" dirty="0" smtClean="0"/>
              <a:t>常见问题</a:t>
            </a:r>
            <a:endParaRPr lang="en-US" altLang="zh-CN" dirty="0" smtClean="0"/>
          </a:p>
        </p:txBody>
      </p:sp>
      <p:pic>
        <p:nvPicPr>
          <p:cNvPr id="18" name="图片占位符 1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9281" r="52063"/>
          <a:stretch/>
        </p:blipFill>
        <p:spPr/>
      </p:pic>
    </p:spTree>
    <p:extLst>
      <p:ext uri="{BB962C8B-B14F-4D97-AF65-F5344CB8AC3E}">
        <p14:creationId xmlns="" xmlns:p14="http://schemas.microsoft.com/office/powerpoint/2010/main" val="289197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log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 smtClean="0"/>
              <a:t>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log   </a:t>
            </a:r>
            <a:r>
              <a:rPr lang="zh-CN" altLang="zh-CN" sz="2000" dirty="0" smtClean="0"/>
              <a:t>显示</a:t>
            </a:r>
            <a:r>
              <a:rPr lang="zh-CN" altLang="en-US" sz="2000" dirty="0" smtClean="0"/>
              <a:t>当前项目库</a:t>
            </a:r>
            <a:r>
              <a:rPr lang="zh-CN" altLang="zh-CN" sz="2000" dirty="0" smtClean="0"/>
              <a:t>所有的提交记录，包括</a:t>
            </a:r>
            <a:r>
              <a:rPr lang="en-US" altLang="zh-CN" sz="2000" dirty="0" smtClean="0"/>
              <a:t>commit id</a:t>
            </a:r>
            <a:r>
              <a:rPr lang="zh-CN" altLang="zh-CN" sz="2000" dirty="0" smtClean="0"/>
              <a:t>、提交者、提交时间、注释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en-US" altLang="zh-CN" sz="2000" dirty="0" smtClean="0"/>
              <a:t>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show </a:t>
            </a:r>
            <a:r>
              <a:rPr lang="en-US" altLang="zh-CN" sz="2000" dirty="0" err="1" smtClean="0"/>
              <a:t>comitid</a:t>
            </a:r>
            <a:r>
              <a:rPr lang="en-US" altLang="zh-CN" sz="2000" dirty="0" smtClean="0"/>
              <a:t>    </a:t>
            </a:r>
            <a:r>
              <a:rPr lang="zh-CN" altLang="en-US" sz="2000" dirty="0" smtClean="0"/>
              <a:t>查看某一次</a:t>
            </a:r>
            <a:r>
              <a:rPr lang="en-US" altLang="zh-CN" sz="2000" dirty="0" smtClean="0"/>
              <a:t>commit</a:t>
            </a:r>
            <a:r>
              <a:rPr lang="zh-CN" altLang="en-US" sz="2000" dirty="0" smtClean="0"/>
              <a:t>对应的文件修改情况</a:t>
            </a:r>
            <a:endParaRPr lang="en-US" altLang="zh-CN" sz="2000" dirty="0" smtClean="0"/>
          </a:p>
          <a:p>
            <a:pPr>
              <a:buNone/>
            </a:pPr>
            <a:endParaRPr lang="en-US" altLang="zh-CN" sz="2000" dirty="0" smtClean="0"/>
          </a:p>
          <a:p>
            <a:r>
              <a:rPr lang="en-US" altLang="zh-CN" sz="2000" dirty="0" smtClean="0"/>
              <a:t>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log --pretty=</a:t>
            </a:r>
            <a:r>
              <a:rPr lang="en-US" altLang="zh-CN" sz="2000" dirty="0" err="1" smtClean="0"/>
              <a:t>oneline</a:t>
            </a:r>
            <a:r>
              <a:rPr lang="en-US" altLang="zh-CN" sz="2000" dirty="0" smtClean="0"/>
              <a:t>   </a:t>
            </a:r>
            <a:r>
              <a:rPr lang="zh-CN" altLang="zh-CN" sz="2000" dirty="0" smtClean="0"/>
              <a:t>在一行上显示每次的提交记录，包括</a:t>
            </a:r>
            <a:r>
              <a:rPr lang="en-US" altLang="zh-CN" sz="2000" dirty="0" smtClean="0"/>
              <a:t>commit id</a:t>
            </a:r>
            <a:r>
              <a:rPr lang="zh-CN" altLang="zh-CN" sz="2000" dirty="0" smtClean="0"/>
              <a:t>、注释</a:t>
            </a:r>
          </a:p>
          <a:p>
            <a:pPr>
              <a:buNone/>
            </a:pPr>
            <a:endParaRPr lang="en-US" altLang="zh-CN" sz="2000" dirty="0" smtClean="0"/>
          </a:p>
          <a:p>
            <a:r>
              <a:rPr lang="en-US" altLang="zh-CN" sz="2000" dirty="0" smtClean="0"/>
              <a:t>Ps</a:t>
            </a:r>
            <a:r>
              <a:rPr lang="zh-CN" altLang="en-US" sz="2000" dirty="0" smtClean="0"/>
              <a:t>：可以根据个人需要加上各种参数查询想要的</a:t>
            </a:r>
            <a:r>
              <a:rPr lang="en-US" altLang="zh-CN" sz="2000" dirty="0" smtClean="0"/>
              <a:t>log</a:t>
            </a:r>
            <a:r>
              <a:rPr lang="zh-CN" altLang="en-US" sz="2000" dirty="0" smtClean="0"/>
              <a:t>记录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en-US" altLang="zh-CN" sz="2000" dirty="0" smtClean="0"/>
              <a:t>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log filename   </a:t>
            </a:r>
            <a:r>
              <a:rPr lang="zh-CN" altLang="en-US" sz="2000" dirty="0" smtClean="0"/>
              <a:t>查看某文件的历史提交记录</a:t>
            </a:r>
            <a:endParaRPr lang="en-US" altLang="zh-CN" sz="2000" dirty="0" smtClean="0"/>
          </a:p>
          <a:p>
            <a:r>
              <a:rPr lang="en-US" altLang="zh-CN" sz="2000" dirty="0" smtClean="0"/>
              <a:t>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show </a:t>
            </a:r>
            <a:r>
              <a:rPr lang="en-US" altLang="zh-CN" sz="2000" dirty="0" err="1" smtClean="0"/>
              <a:t>commitid:filename</a:t>
            </a:r>
            <a:r>
              <a:rPr lang="en-US" altLang="zh-CN" sz="2000" dirty="0" smtClean="0"/>
              <a:t>  </a:t>
            </a:r>
            <a:r>
              <a:rPr lang="zh-CN" altLang="en-US" sz="2000" dirty="0" smtClean="0">
                <a:solidFill>
                  <a:srgbClr val="FF0000"/>
                </a:solidFill>
              </a:rPr>
              <a:t>查看某个文件的某个版本的具体内容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/>
              <a:t>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show </a:t>
            </a:r>
            <a:r>
              <a:rPr lang="en-US" altLang="zh-CN" sz="2000" dirty="0" err="1" smtClean="0"/>
              <a:t>commitid</a:t>
            </a:r>
            <a:r>
              <a:rPr lang="en-US" altLang="zh-CN" sz="2000" dirty="0" smtClean="0"/>
              <a:t> filename  </a:t>
            </a:r>
            <a:r>
              <a:rPr lang="zh-CN" altLang="en-US" sz="2000" dirty="0" smtClean="0"/>
              <a:t>查看某个某个文件的某次版本提交记录</a:t>
            </a:r>
            <a:endParaRPr lang="en-US" altLang="zh-CN" sz="2000" dirty="0" smtClean="0"/>
          </a:p>
          <a:p>
            <a:endParaRPr lang="en-US" altLang="zh-CN" sz="2000" dirty="0" smtClean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diff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905" y="883404"/>
            <a:ext cx="11312819" cy="5445834"/>
          </a:xfrm>
        </p:spPr>
        <p:txBody>
          <a:bodyPr>
            <a:normAutofit/>
          </a:bodyPr>
          <a:lstStyle/>
          <a:p>
            <a:r>
              <a:rPr lang="en-US" altLang="zh-CN" sz="2200" dirty="0" smtClean="0"/>
              <a:t>$ </a:t>
            </a:r>
            <a:r>
              <a:rPr lang="en-US" altLang="zh-CN" sz="2200" dirty="0" err="1" smtClean="0"/>
              <a:t>git</a:t>
            </a:r>
            <a:r>
              <a:rPr lang="en-US" altLang="zh-CN" sz="2200" dirty="0" smtClean="0"/>
              <a:t> diff &lt;file1&gt; &lt;file2&gt;</a:t>
            </a:r>
            <a:endParaRPr lang="zh-CN" altLang="zh-CN" sz="2200" dirty="0" smtClean="0"/>
          </a:p>
          <a:p>
            <a:pPr>
              <a:buNone/>
            </a:pPr>
            <a:r>
              <a:rPr lang="zh-CN" altLang="en-US" sz="2200" dirty="0" smtClean="0"/>
              <a:t>  单</a:t>
            </a:r>
            <a:r>
              <a:rPr lang="en-US" altLang="zh-CN" sz="2200" dirty="0" err="1" smtClean="0"/>
              <a:t>git</a:t>
            </a:r>
            <a:r>
              <a:rPr lang="en-US" altLang="zh-CN" sz="2200" dirty="0" smtClean="0"/>
              <a:t> diff </a:t>
            </a:r>
            <a:r>
              <a:rPr lang="zh-CN" altLang="zh-CN" sz="2200" dirty="0" smtClean="0"/>
              <a:t>是显示还没有暂存起来的改动</a:t>
            </a:r>
            <a:endParaRPr lang="en-US" altLang="zh-CN" sz="2200" dirty="0" smtClean="0"/>
          </a:p>
          <a:p>
            <a:endParaRPr lang="zh-CN" altLang="zh-CN" sz="2200" dirty="0" smtClean="0"/>
          </a:p>
          <a:p>
            <a:r>
              <a:rPr lang="en-US" altLang="zh-CN" sz="2200" dirty="0" smtClean="0"/>
              <a:t>$ </a:t>
            </a:r>
            <a:r>
              <a:rPr lang="en-US" altLang="zh-CN" sz="2200" dirty="0" err="1" smtClean="0"/>
              <a:t>git</a:t>
            </a:r>
            <a:r>
              <a:rPr lang="en-US" altLang="zh-CN" sz="2200" dirty="0" smtClean="0"/>
              <a:t> diff &lt;commit id&gt; &lt;file&gt;</a:t>
            </a:r>
            <a:endParaRPr lang="zh-CN" altLang="zh-CN" sz="2200" dirty="0" smtClean="0"/>
          </a:p>
          <a:p>
            <a:pPr>
              <a:buNone/>
            </a:pPr>
            <a:r>
              <a:rPr lang="en-US" altLang="zh-CN" sz="2200" dirty="0" smtClean="0"/>
              <a:t>  </a:t>
            </a:r>
            <a:r>
              <a:rPr lang="zh-CN" altLang="zh-CN" sz="2200" dirty="0" smtClean="0"/>
              <a:t>这个对比是在本次修改和某次提交之间进行的。</a:t>
            </a:r>
            <a:r>
              <a:rPr lang="en-US" altLang="zh-CN" sz="2200" dirty="0" smtClean="0"/>
              <a:t>	</a:t>
            </a:r>
          </a:p>
          <a:p>
            <a:endParaRPr lang="zh-CN" altLang="zh-CN" sz="2200" dirty="0" smtClean="0"/>
          </a:p>
          <a:p>
            <a:r>
              <a:rPr lang="zh-CN" altLang="zh-CN" sz="2200" dirty="0" smtClean="0"/>
              <a:t>若要看已经暂存起来的文件和上次提交时的快照之间的差异，可以用</a:t>
            </a:r>
            <a:r>
              <a:rPr lang="en-US" altLang="zh-CN" sz="2200" dirty="0" smtClean="0"/>
              <a:t> </a:t>
            </a:r>
            <a:r>
              <a:rPr lang="en-US" altLang="zh-CN" sz="2200" dirty="0" err="1" smtClean="0"/>
              <a:t>git</a:t>
            </a:r>
            <a:r>
              <a:rPr lang="en-US" altLang="zh-CN" sz="2200" dirty="0" smtClean="0"/>
              <a:t> diff --cached </a:t>
            </a:r>
            <a:r>
              <a:rPr lang="zh-CN" altLang="zh-CN" sz="2200" dirty="0" smtClean="0"/>
              <a:t>命令。</a:t>
            </a:r>
            <a:endParaRPr lang="en-US" altLang="zh-CN" sz="2200" dirty="0" smtClean="0"/>
          </a:p>
          <a:p>
            <a:endParaRPr lang="en-US" altLang="zh-CN" sz="2200" dirty="0" smtClean="0"/>
          </a:p>
          <a:p>
            <a:r>
              <a:rPr lang="zh-CN" altLang="en-US" sz="2400" dirty="0" smtClean="0"/>
              <a:t>查看两个分支间的区别</a:t>
            </a:r>
            <a:endParaRPr lang="en-US" altLang="zh-CN" sz="2400" dirty="0" smtClean="0"/>
          </a:p>
          <a:p>
            <a:pPr>
              <a:buNone/>
            </a:pPr>
            <a:r>
              <a:rPr lang="en-US" altLang="zh-CN" sz="2000" dirty="0" smtClean="0"/>
              <a:t>   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 diff branch1 branch2                 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66626" y="931653"/>
            <a:ext cx="4347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 smtClean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4.Windows</a:t>
            </a:r>
            <a:r>
              <a:rPr lang="zh-CN" altLang="en-US" dirty="0" smtClean="0"/>
              <a:t>下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安装与使用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安装软件存放路径：</a:t>
            </a:r>
            <a:endParaRPr lang="en-US" altLang="zh-CN" dirty="0" smtClean="0"/>
          </a:p>
          <a:p>
            <a:pPr>
              <a:buNone/>
            </a:pPr>
            <a:r>
              <a:rPr lang="en-US" altLang="zh-CN" dirty="0" smtClean="0"/>
              <a:t>   \\192.168.31.88\tools  </a:t>
            </a:r>
            <a:r>
              <a:rPr lang="zh-CN" altLang="en-US" dirty="0" smtClean="0"/>
              <a:t>、 </a:t>
            </a:r>
            <a:r>
              <a:rPr lang="en-US" altLang="zh-CN" dirty="0" smtClean="0"/>
              <a:t>\\192.168.33.89\tools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TortoiseGit</a:t>
            </a:r>
            <a:r>
              <a:rPr lang="zh-CN" altLang="en-US" dirty="0" smtClean="0"/>
              <a:t>安装使用见文档：</a:t>
            </a:r>
            <a:endParaRPr lang="en-US" altLang="zh-CN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5995260" y="2362147"/>
          <a:ext cx="1707397" cy="1547328"/>
        </p:xfrm>
        <a:graphic>
          <a:graphicData uri="http://schemas.openxmlformats.org/presentationml/2006/ole">
            <p:oleObj spid="_x0000_s1027" name="文档" showAsIcon="1" r:id="rId3" imgW="914400" imgH="828720" progId="Word.Document.12">
              <p:embed/>
            </p:oleObj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4.Windows</a:t>
            </a:r>
            <a:r>
              <a:rPr lang="zh-CN" altLang="en-US" dirty="0" smtClean="0"/>
              <a:t>下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安装与使用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bash</a:t>
            </a:r>
          </a:p>
          <a:p>
            <a:pPr>
              <a:buNone/>
            </a:pPr>
            <a:r>
              <a:rPr lang="en-US" altLang="zh-CN" sz="2000" dirty="0" smtClean="0"/>
              <a:t> 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for Windows </a:t>
            </a:r>
            <a:r>
              <a:rPr lang="zh-CN" altLang="en-US" sz="2000" dirty="0" smtClean="0"/>
              <a:t>提供了一个仿真环境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bash</a:t>
            </a:r>
            <a:r>
              <a:rPr lang="zh-CN" altLang="en-US" sz="2000" dirty="0" smtClean="0"/>
              <a:t>，可以从</a:t>
            </a:r>
            <a:r>
              <a:rPr lang="en-US" altLang="zh-CN" sz="2000" dirty="0" smtClean="0"/>
              <a:t>windows</a:t>
            </a:r>
            <a:r>
              <a:rPr lang="zh-CN" altLang="en-US" sz="2000" dirty="0" smtClean="0"/>
              <a:t>命令行执行</a:t>
            </a:r>
            <a:r>
              <a:rPr lang="en-US" altLang="zh-CN" sz="2000" dirty="0" err="1" smtClean="0"/>
              <a:t>git</a:t>
            </a:r>
            <a:r>
              <a:rPr lang="zh-CN" altLang="en-US" sz="2000" dirty="0" smtClean="0"/>
              <a:t>命令，使用</a:t>
            </a:r>
            <a:r>
              <a:rPr lang="en-US" altLang="zh-CN" sz="2000" dirty="0" err="1" smtClean="0"/>
              <a:t>git</a:t>
            </a:r>
            <a:r>
              <a:rPr lang="zh-CN" altLang="en-US" sz="2000" dirty="0" smtClean="0"/>
              <a:t>命令跟</a:t>
            </a:r>
            <a:r>
              <a:rPr lang="en-US" altLang="zh-CN" sz="2000" dirty="0" err="1" smtClean="0"/>
              <a:t>linux</a:t>
            </a:r>
            <a:r>
              <a:rPr lang="zh-CN" altLang="en-US" sz="2000" dirty="0" smtClean="0"/>
              <a:t>一样</a:t>
            </a:r>
            <a:endParaRPr lang="zh-CN" altLang="en-US" dirty="0" smtClean="0"/>
          </a:p>
          <a:p>
            <a:endParaRPr lang="zh-CN" alt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371" y="2398490"/>
            <a:ext cx="5628572" cy="35428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圆角矩形 9"/>
          <p:cNvSpPr/>
          <p:nvPr/>
        </p:nvSpPr>
        <p:spPr>
          <a:xfrm>
            <a:off x="7061670" y="2198419"/>
            <a:ext cx="3692106" cy="16217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 err="1" smtClean="0">
                <a:solidFill>
                  <a:schemeClr val="tx1"/>
                </a:solidFill>
              </a:rPr>
              <a:t>Git</a:t>
            </a:r>
            <a:r>
              <a:rPr lang="en-US" altLang="zh-CN" sz="2400" dirty="0" smtClean="0">
                <a:solidFill>
                  <a:schemeClr val="tx1"/>
                </a:solidFill>
              </a:rPr>
              <a:t> bash</a:t>
            </a:r>
            <a:r>
              <a:rPr lang="zh-CN" altLang="en-US" sz="2400" dirty="0" smtClean="0">
                <a:solidFill>
                  <a:schemeClr val="tx1"/>
                </a:solidFill>
              </a:rPr>
              <a:t>需要单独生成</a:t>
            </a:r>
            <a:r>
              <a:rPr lang="en-US" altLang="zh-CN" sz="2400" dirty="0" err="1" smtClean="0">
                <a:solidFill>
                  <a:schemeClr val="tx1"/>
                </a:solidFill>
              </a:rPr>
              <a:t>ssh</a:t>
            </a:r>
            <a:r>
              <a:rPr lang="en-US" altLang="zh-CN" sz="2400" dirty="0" smtClean="0">
                <a:solidFill>
                  <a:schemeClr val="tx1"/>
                </a:solidFill>
              </a:rPr>
              <a:t> key</a:t>
            </a:r>
            <a:r>
              <a:rPr lang="zh-CN" altLang="en-US" sz="2400" dirty="0" smtClean="0">
                <a:solidFill>
                  <a:schemeClr val="tx1"/>
                </a:solidFill>
              </a:rPr>
              <a:t>并上传到</a:t>
            </a:r>
            <a:r>
              <a:rPr lang="en-US" altLang="zh-CN" sz="2400" dirty="0" err="1" smtClean="0">
                <a:solidFill>
                  <a:schemeClr val="tx1"/>
                </a:solidFill>
              </a:rPr>
              <a:t>gitlab</a:t>
            </a:r>
            <a:r>
              <a:rPr lang="zh-CN" altLang="en-US" sz="2400" dirty="0" smtClean="0">
                <a:solidFill>
                  <a:schemeClr val="tx1"/>
                </a:solidFill>
              </a:rPr>
              <a:t>页面</a:t>
            </a:r>
            <a:endParaRPr lang="en-US" altLang="zh-CN" sz="2400" dirty="0" smtClean="0">
              <a:solidFill>
                <a:schemeClr val="tx1"/>
              </a:solidFill>
            </a:endParaRPr>
          </a:p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5.Gitlab</a:t>
            </a:r>
            <a:r>
              <a:rPr lang="zh-CN" altLang="en-US" dirty="0" smtClean="0"/>
              <a:t>使用</a:t>
            </a:r>
            <a:r>
              <a:rPr lang="en-US" altLang="zh-CN" dirty="0" smtClean="0"/>
              <a:t>-</a:t>
            </a:r>
            <a:r>
              <a:rPr lang="zh-CN" altLang="en-US" dirty="0" smtClean="0"/>
              <a:t>权限说明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altLang="zh-CN" sz="2400" dirty="0" smtClean="0"/>
          </a:p>
          <a:p>
            <a:r>
              <a:rPr lang="en-US" altLang="zh-CN" sz="2400" dirty="0" err="1" smtClean="0"/>
              <a:t>Gitlab</a:t>
            </a:r>
            <a:r>
              <a:rPr lang="zh-CN" altLang="en-US" sz="2400" dirty="0" smtClean="0"/>
              <a:t>用户</a:t>
            </a:r>
            <a:r>
              <a:rPr lang="en-US" altLang="zh-CN" sz="2400" dirty="0" smtClean="0"/>
              <a:t>project</a:t>
            </a:r>
            <a:r>
              <a:rPr lang="zh-CN" altLang="en-US" sz="2400" dirty="0" smtClean="0"/>
              <a:t>角色有</a:t>
            </a:r>
            <a:r>
              <a:rPr lang="en-US" altLang="zh-CN" sz="2400" dirty="0" smtClean="0"/>
              <a:t>Guest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Reporter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Developer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Master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Owner 5</a:t>
            </a:r>
            <a:r>
              <a:rPr lang="zh-CN" altLang="en-US" sz="2400" dirty="0" smtClean="0"/>
              <a:t>种</a:t>
            </a:r>
            <a:endParaRPr lang="en-US" altLang="zh-CN" sz="2400" dirty="0" smtClean="0"/>
          </a:p>
          <a:p>
            <a:pPr>
              <a:buNone/>
            </a:pPr>
            <a:r>
              <a:rPr lang="zh-CN" altLang="en-US" sz="2400" dirty="0" smtClean="0"/>
              <a:t>    </a:t>
            </a:r>
            <a:endParaRPr lang="en-US" altLang="zh-CN" sz="2400" dirty="0" smtClean="0"/>
          </a:p>
          <a:p>
            <a:pPr>
              <a:buNone/>
            </a:pPr>
            <a:r>
              <a:rPr lang="en-US" altLang="zh-CN" sz="2400" dirty="0" smtClean="0"/>
              <a:t>   </a:t>
            </a:r>
            <a:r>
              <a:rPr lang="zh-CN" altLang="en-US" sz="2400" dirty="0" smtClean="0"/>
              <a:t>默认开发人员都设为</a:t>
            </a:r>
            <a:r>
              <a:rPr lang="en-US" altLang="zh-CN" sz="2400" dirty="0" smtClean="0"/>
              <a:t>Developer</a:t>
            </a:r>
          </a:p>
          <a:p>
            <a:pPr>
              <a:buNone/>
            </a:pPr>
            <a:r>
              <a:rPr lang="en-US" altLang="zh-CN" sz="2400" dirty="0" smtClean="0"/>
              <a:t>   </a:t>
            </a:r>
            <a:r>
              <a:rPr lang="zh-CN" altLang="en-US" sz="2400" dirty="0" smtClean="0"/>
              <a:t>组长、</a:t>
            </a:r>
            <a:r>
              <a:rPr lang="en-US" altLang="zh-CN" sz="2400" dirty="0" smtClean="0"/>
              <a:t>SE</a:t>
            </a:r>
            <a:r>
              <a:rPr lang="zh-CN" altLang="en-US" sz="2400" dirty="0" smtClean="0"/>
              <a:t>、项目经理等一般设置为</a:t>
            </a:r>
            <a:r>
              <a:rPr lang="en-US" altLang="zh-CN" sz="2400" dirty="0" smtClean="0"/>
              <a:t>Master</a:t>
            </a:r>
            <a:r>
              <a:rPr lang="zh-CN" altLang="en-US" sz="2400" dirty="0" smtClean="0"/>
              <a:t>，对仓库拥有一定的管理权限，并且对保护分支有操作权限。</a:t>
            </a:r>
            <a:endParaRPr lang="en-US" altLang="zh-CN" sz="24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5.Gitlab</a:t>
            </a:r>
            <a:r>
              <a:rPr lang="zh-CN" altLang="en-US" dirty="0" smtClean="0"/>
              <a:t>使用</a:t>
            </a:r>
            <a:r>
              <a:rPr lang="en-US" altLang="zh-CN" dirty="0" smtClean="0"/>
              <a:t>-</a:t>
            </a:r>
            <a:r>
              <a:rPr lang="zh-CN" altLang="en-US" dirty="0" smtClean="0"/>
              <a:t>保护分支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保护分支</a:t>
            </a:r>
            <a:endParaRPr lang="en-US" altLang="zh-CN" sz="2400" dirty="0" smtClean="0"/>
          </a:p>
          <a:p>
            <a:pPr lvl="1"/>
            <a:r>
              <a:rPr lang="zh-CN" altLang="zh-CN" sz="2000" dirty="0" smtClean="0"/>
              <a:t>默认项目的</a:t>
            </a:r>
            <a:r>
              <a:rPr lang="en-US" altLang="zh-CN" sz="2000" dirty="0" smtClean="0"/>
              <a:t>master</a:t>
            </a:r>
            <a:r>
              <a:rPr lang="zh-CN" altLang="zh-CN" sz="2000" dirty="0" smtClean="0"/>
              <a:t>分支是</a:t>
            </a:r>
            <a:r>
              <a:rPr lang="en-US" altLang="zh-CN" sz="2000" dirty="0" smtClean="0"/>
              <a:t>protected branch</a:t>
            </a:r>
            <a:r>
              <a:rPr lang="zh-CN" altLang="zh-CN" sz="2000" dirty="0" smtClean="0"/>
              <a:t>。对于</a:t>
            </a:r>
            <a:r>
              <a:rPr lang="zh-CN" altLang="en-US" sz="2000" dirty="0" smtClean="0"/>
              <a:t>保护分支</a:t>
            </a:r>
            <a:r>
              <a:rPr lang="zh-CN" altLang="zh-CN" sz="2000" dirty="0" smtClean="0"/>
              <a:t>，</a:t>
            </a:r>
            <a:r>
              <a:rPr lang="en-US" altLang="zh-CN" sz="2000" dirty="0" smtClean="0"/>
              <a:t>developer</a:t>
            </a:r>
            <a:r>
              <a:rPr lang="zh-CN" altLang="zh-CN" sz="2000" dirty="0" smtClean="0"/>
              <a:t>默认不能再直接</a:t>
            </a:r>
            <a:r>
              <a:rPr lang="en-US" altLang="zh-CN" sz="2000" dirty="0" smtClean="0"/>
              <a:t>push</a:t>
            </a:r>
            <a:r>
              <a:rPr lang="zh-CN" altLang="zh-CN" sz="2000" dirty="0" smtClean="0"/>
              <a:t>代码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可以根据需要设置多个保护分支</a:t>
            </a:r>
            <a:endParaRPr lang="zh-CN" altLang="zh-CN" sz="2000" dirty="0" smtClean="0"/>
          </a:p>
          <a:p>
            <a:endParaRPr lang="en-US" altLang="zh-CN" sz="2000" dirty="0" smtClean="0"/>
          </a:p>
          <a:p>
            <a:r>
              <a:rPr lang="zh-CN" altLang="zh-CN" sz="2400" dirty="0" smtClean="0"/>
              <a:t>使用需求：</a:t>
            </a:r>
          </a:p>
          <a:p>
            <a:pPr lvl="1"/>
            <a:r>
              <a:rPr lang="en-US" altLang="zh-CN" sz="2000" dirty="0" smtClean="0"/>
              <a:t>1</a:t>
            </a:r>
            <a:r>
              <a:rPr lang="zh-CN" altLang="zh-CN" sz="2000" dirty="0" smtClean="0"/>
              <a:t>、版本正式发布后为避免开发者继续在原发布版本分支上提交代码，这种情况下可以锁定分支。如果要继续基于此分支开发，可重新拉出一个分支。</a:t>
            </a:r>
          </a:p>
          <a:p>
            <a:pPr lvl="1"/>
            <a:r>
              <a:rPr lang="en-US" altLang="zh-CN" sz="2000" dirty="0" smtClean="0"/>
              <a:t>2</a:t>
            </a:r>
            <a:r>
              <a:rPr lang="zh-CN" altLang="zh-CN" sz="2000" dirty="0" smtClean="0"/>
              <a:t>、为了控制版本的发布时间和质量，限制开发者的提交。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5.Gitlab</a:t>
            </a:r>
            <a:r>
              <a:rPr lang="zh-CN" altLang="en-US" dirty="0" smtClean="0"/>
              <a:t>使用</a:t>
            </a:r>
            <a:r>
              <a:rPr lang="en-US" altLang="zh-CN" dirty="0" smtClean="0"/>
              <a:t>-Merge request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新建</a:t>
            </a:r>
            <a:r>
              <a:rPr lang="en-US" altLang="zh-CN" dirty="0" smtClean="0"/>
              <a:t>Merge request</a:t>
            </a:r>
          </a:p>
          <a:p>
            <a:pPr lvl="1"/>
            <a:r>
              <a:rPr lang="zh-CN" altLang="zh-CN" sz="2000" dirty="0" smtClean="0"/>
              <a:t>选择项目，点击左侧栏的</a:t>
            </a:r>
            <a:r>
              <a:rPr lang="en-US" altLang="zh-CN" sz="2000" dirty="0" smtClean="0"/>
              <a:t>Merge Requests</a:t>
            </a:r>
            <a:r>
              <a:rPr lang="zh-CN" altLang="zh-CN" sz="2000" dirty="0" smtClean="0"/>
              <a:t>，在右上方将出现“</a:t>
            </a:r>
            <a:r>
              <a:rPr lang="en-US" altLang="zh-CN" sz="2000" dirty="0" smtClean="0"/>
              <a:t>New merge request</a:t>
            </a:r>
            <a:r>
              <a:rPr lang="zh-CN" altLang="zh-CN" sz="2000" dirty="0" smtClean="0"/>
              <a:t>”的绿色按钮，选中，需要填写“</a:t>
            </a:r>
            <a:r>
              <a:rPr lang="en-US" altLang="zh-CN" sz="2000" dirty="0" err="1" smtClean="0"/>
              <a:t>soure</a:t>
            </a:r>
            <a:r>
              <a:rPr lang="en-US" altLang="zh-CN" sz="2000" dirty="0" smtClean="0"/>
              <a:t> branch</a:t>
            </a:r>
            <a:r>
              <a:rPr lang="zh-CN" altLang="zh-CN" sz="2000" dirty="0" smtClean="0"/>
              <a:t>”和“</a:t>
            </a:r>
            <a:r>
              <a:rPr lang="en-US" altLang="zh-CN" sz="2000" dirty="0" smtClean="0"/>
              <a:t>target branch</a:t>
            </a:r>
            <a:r>
              <a:rPr lang="zh-CN" altLang="zh-CN" sz="2000" dirty="0" smtClean="0"/>
              <a:t>”和评审人。如下图所示。</a:t>
            </a:r>
          </a:p>
          <a:p>
            <a:endParaRPr lang="zh-CN" altLang="en-US"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2180" y="2181405"/>
            <a:ext cx="10704513" cy="37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5.Gitlab</a:t>
            </a:r>
            <a:r>
              <a:rPr lang="zh-CN" altLang="en-US" dirty="0" smtClean="0"/>
              <a:t>使用</a:t>
            </a:r>
            <a:r>
              <a:rPr lang="en-US" altLang="zh-CN" dirty="0" smtClean="0"/>
              <a:t>-Merge request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6408" y="850849"/>
            <a:ext cx="11521440" cy="1365408"/>
          </a:xfrm>
        </p:spPr>
        <p:txBody>
          <a:bodyPr>
            <a:normAutofit lnSpcReduction="10000"/>
          </a:bodyPr>
          <a:lstStyle/>
          <a:p>
            <a:pPr lvl="1"/>
            <a:r>
              <a:rPr lang="zh-CN" altLang="zh-CN" dirty="0" smtClean="0"/>
              <a:t>在</a:t>
            </a:r>
            <a:r>
              <a:rPr lang="en-US" altLang="zh-CN" dirty="0" smtClean="0"/>
              <a:t>Submit merge request</a:t>
            </a:r>
            <a:r>
              <a:rPr lang="zh-CN" altLang="zh-CN" dirty="0" smtClean="0"/>
              <a:t>下方有</a:t>
            </a:r>
            <a:r>
              <a:rPr lang="en-US" altLang="zh-CN" dirty="0" smtClean="0"/>
              <a:t>Commits</a:t>
            </a:r>
            <a:r>
              <a:rPr lang="zh-CN" altLang="zh-CN" dirty="0" smtClean="0"/>
              <a:t>和</a:t>
            </a:r>
            <a:r>
              <a:rPr lang="en-US" altLang="zh-CN" dirty="0" smtClean="0"/>
              <a:t>Changes</a:t>
            </a:r>
            <a:r>
              <a:rPr lang="zh-CN" altLang="zh-CN" dirty="0" smtClean="0"/>
              <a:t>信息，可以看到两个分支之间的差异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团队成员可以填写</a:t>
            </a:r>
            <a:r>
              <a:rPr lang="en-US" altLang="zh-CN" dirty="0" smtClean="0"/>
              <a:t>comment</a:t>
            </a:r>
            <a:r>
              <a:rPr lang="zh-CN" altLang="zh-CN" dirty="0" smtClean="0"/>
              <a:t>提出意见，</a:t>
            </a:r>
            <a:r>
              <a:rPr lang="zh-CN" altLang="en-US" dirty="0" smtClean="0"/>
              <a:t>如果想多个人进行评审，可以在</a:t>
            </a:r>
            <a:r>
              <a:rPr lang="en-US" altLang="zh-CN" dirty="0" smtClean="0"/>
              <a:t>Description</a:t>
            </a:r>
            <a:r>
              <a:rPr lang="zh-CN" altLang="en-US" dirty="0" smtClean="0"/>
              <a:t>里</a:t>
            </a:r>
            <a:r>
              <a:rPr lang="en-US" altLang="zh-CN" dirty="0" smtClean="0"/>
              <a:t>@</a:t>
            </a:r>
            <a:r>
              <a:rPr lang="zh-CN" altLang="en-US" dirty="0" smtClean="0"/>
              <a:t>多个人</a:t>
            </a:r>
            <a:endParaRPr lang="en-US" altLang="zh-CN" dirty="0" smtClean="0"/>
          </a:p>
          <a:p>
            <a:pPr lvl="1">
              <a:buNone/>
            </a:pPr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zh-CN" altLang="zh-CN" sz="2000" dirty="0" smtClean="0"/>
          </a:p>
          <a:p>
            <a:endParaRPr lang="zh-CN" altLang="en-US" dirty="0"/>
          </a:p>
        </p:txBody>
      </p:sp>
      <p:pic>
        <p:nvPicPr>
          <p:cNvPr id="15" name="Picture 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2922" y="2122470"/>
            <a:ext cx="5922820" cy="4076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圆角矩形 15"/>
          <p:cNvSpPr/>
          <p:nvPr/>
        </p:nvSpPr>
        <p:spPr>
          <a:xfrm>
            <a:off x="5712149" y="2541722"/>
            <a:ext cx="5658929" cy="14723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zh-CN" dirty="0" smtClean="0"/>
              <a:t>当一个合并请求</a:t>
            </a:r>
            <a:r>
              <a:rPr lang="zh-CN" altLang="en-US" dirty="0" smtClean="0"/>
              <a:t>被</a:t>
            </a:r>
            <a:r>
              <a:rPr lang="zh-CN" altLang="zh-CN" dirty="0" smtClean="0"/>
              <a:t>接受后，将有一个</a:t>
            </a:r>
            <a:r>
              <a:rPr lang="en-US" altLang="zh-CN" dirty="0" smtClean="0">
                <a:solidFill>
                  <a:srgbClr val="FF0000"/>
                </a:solidFill>
              </a:rPr>
              <a:t>cherry-pick</a:t>
            </a:r>
            <a:r>
              <a:rPr lang="zh-CN" altLang="zh-CN" dirty="0" smtClean="0"/>
              <a:t>按钮来选择合并请求所引入的更改</a:t>
            </a:r>
            <a:r>
              <a:rPr lang="zh-CN" altLang="en-US" dirty="0" smtClean="0"/>
              <a:t>和</a:t>
            </a:r>
            <a:r>
              <a:rPr lang="zh-CN" altLang="zh-CN" dirty="0" smtClean="0"/>
              <a:t>一个</a:t>
            </a:r>
            <a:r>
              <a:rPr lang="en-US" altLang="zh-CN" dirty="0" smtClean="0">
                <a:solidFill>
                  <a:srgbClr val="FF0000"/>
                </a:solidFill>
              </a:rPr>
              <a:t>revert</a:t>
            </a:r>
            <a:r>
              <a:rPr lang="zh-CN" altLang="zh-CN" dirty="0" smtClean="0"/>
              <a:t>按钮来恢复合并请求所引入的更改。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684663" y="4510883"/>
            <a:ext cx="5848709" cy="108692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注意：只要一个</a:t>
            </a:r>
            <a:r>
              <a:rPr lang="en-US" altLang="zh-CN" dirty="0" smtClean="0">
                <a:solidFill>
                  <a:schemeClr val="tx1"/>
                </a:solidFill>
              </a:rPr>
              <a:t>merge request</a:t>
            </a:r>
            <a:r>
              <a:rPr lang="zh-CN" altLang="en-US" dirty="0" smtClean="0">
                <a:solidFill>
                  <a:schemeClr val="tx1"/>
                </a:solidFill>
              </a:rPr>
              <a:t>没有关闭，在源分支上的提交都将同步显示在该</a:t>
            </a:r>
            <a:r>
              <a:rPr lang="en-US" altLang="zh-CN" dirty="0" smtClean="0">
                <a:solidFill>
                  <a:schemeClr val="tx1"/>
                </a:solidFill>
              </a:rPr>
              <a:t>merge request</a:t>
            </a:r>
            <a:r>
              <a:rPr lang="zh-CN" altLang="en-US" dirty="0" smtClean="0">
                <a:solidFill>
                  <a:schemeClr val="tx1"/>
                </a:solidFill>
              </a:rPr>
              <a:t>里。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5.Gitlab</a:t>
            </a:r>
            <a:r>
              <a:rPr lang="zh-CN" altLang="en-US" dirty="0" smtClean="0"/>
              <a:t>使用</a:t>
            </a:r>
            <a:r>
              <a:rPr lang="en-US" altLang="zh-CN" dirty="0" smtClean="0"/>
              <a:t>-</a:t>
            </a:r>
            <a:r>
              <a:rPr lang="zh-CN" altLang="en-US" dirty="0" smtClean="0"/>
              <a:t>待办事项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906" y="974837"/>
            <a:ext cx="11521440" cy="977950"/>
          </a:xfrm>
        </p:spPr>
        <p:txBody>
          <a:bodyPr/>
          <a:lstStyle/>
          <a:p>
            <a:r>
              <a:rPr lang="en-US" altLang="zh-CN" sz="2000" dirty="0" err="1" smtClean="0"/>
              <a:t>Todos</a:t>
            </a:r>
            <a:r>
              <a:rPr lang="zh-CN" altLang="zh-CN" sz="2000" dirty="0" smtClean="0"/>
              <a:t>是一个按时间顺序排列的待办事项列表，当一个问题或合并请求分配给你，或你在一个问题或合并请求中被</a:t>
            </a:r>
            <a:r>
              <a:rPr lang="en-US" altLang="zh-CN" sz="2000" dirty="0" smtClean="0"/>
              <a:t>@</a:t>
            </a:r>
            <a:r>
              <a:rPr lang="zh-CN" altLang="zh-CN" sz="2000" dirty="0" smtClean="0"/>
              <a:t>到，在你的</a:t>
            </a:r>
            <a:r>
              <a:rPr lang="en-US" altLang="zh-CN" sz="2000" dirty="0" err="1" smtClean="0"/>
              <a:t>Todos</a:t>
            </a:r>
            <a:r>
              <a:rPr lang="zh-CN" altLang="zh-CN" sz="2000" dirty="0" smtClean="0"/>
              <a:t>面板里将会新增一个待办事项。</a:t>
            </a:r>
          </a:p>
        </p:txBody>
      </p:sp>
      <p:pic>
        <p:nvPicPr>
          <p:cNvPr id="8909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6287" y="1983222"/>
            <a:ext cx="11395214" cy="3640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6.</a:t>
            </a:r>
            <a:r>
              <a:rPr lang="zh-CN" altLang="en-US" dirty="0" smtClean="0"/>
              <a:t>常见问题汇总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提交空目录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Git</a:t>
            </a:r>
            <a:r>
              <a:rPr lang="zh-CN" altLang="zh-CN" dirty="0" smtClean="0"/>
              <a:t>仅仅跟踪文件的变动，不跟踪目录</a:t>
            </a:r>
          </a:p>
          <a:p>
            <a:pPr lvl="1"/>
            <a:r>
              <a:rPr lang="zh-CN" altLang="zh-CN" dirty="0" smtClean="0"/>
              <a:t>在要上传的空目录下创建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gitkeep</a:t>
            </a:r>
            <a:r>
              <a:rPr lang="zh-CN" altLang="zh-CN" dirty="0" smtClean="0"/>
              <a:t>文件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设置忽略文件权限变更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在</a:t>
            </a:r>
            <a:r>
              <a:rPr lang="en-US" altLang="zh-CN" dirty="0" err="1" smtClean="0"/>
              <a:t>git</a:t>
            </a:r>
            <a:r>
              <a:rPr lang="zh-CN" altLang="zh-CN" dirty="0" smtClean="0"/>
              <a:t>仓库中命令行下执行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config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core.fileMode</a:t>
            </a:r>
            <a:r>
              <a:rPr lang="en-US" altLang="zh-CN" dirty="0" smtClean="0"/>
              <a:t> false</a:t>
            </a:r>
          </a:p>
          <a:p>
            <a:pPr lvl="1">
              <a:buNone/>
            </a:pPr>
            <a:endParaRPr lang="en-US" altLang="zh-CN" dirty="0" smtClean="0"/>
          </a:p>
          <a:p>
            <a:r>
              <a:rPr lang="zh-CN" altLang="en-US" dirty="0" smtClean="0"/>
              <a:t>本地删除或修改文件后如何获取远程的该文件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$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fetch</a:t>
            </a:r>
          </a:p>
          <a:p>
            <a:pPr lvl="1"/>
            <a:r>
              <a:rPr lang="en-US" altLang="zh-CN" dirty="0" smtClean="0"/>
              <a:t>$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checkout origin/</a:t>
            </a:r>
            <a:r>
              <a:rPr lang="en-US" altLang="zh-CN" dirty="0" err="1" smtClean="0"/>
              <a:t>remotebranch</a:t>
            </a:r>
            <a:r>
              <a:rPr lang="en-US" altLang="zh-CN" dirty="0" smtClean="0"/>
              <a:t> filename</a:t>
            </a:r>
          </a:p>
          <a:p>
            <a:pPr lvl="1">
              <a:buNone/>
            </a:pPr>
            <a:endParaRPr lang="zh-CN" altLang="zh-CN" dirty="0" smtClean="0"/>
          </a:p>
          <a:p>
            <a:endParaRPr lang="en-US" altLang="zh-CN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1.Git</a:t>
            </a:r>
            <a:r>
              <a:rPr lang="zh-CN" altLang="en-US" dirty="0" smtClean="0"/>
              <a:t>工作原理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906" y="759418"/>
            <a:ext cx="11521440" cy="5569820"/>
          </a:xfrm>
        </p:spPr>
        <p:txBody>
          <a:bodyPr>
            <a:normAutofit/>
          </a:bodyPr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是一个分布式版本控制系统</a:t>
            </a:r>
            <a:endParaRPr lang="en-US" altLang="zh-CN" dirty="0" smtClean="0"/>
          </a:p>
          <a:p>
            <a:pPr>
              <a:buNone/>
            </a:pPr>
            <a:r>
              <a:rPr lang="zh-CN" altLang="en-US" sz="2400" dirty="0" smtClean="0"/>
              <a:t>   客户端并不只提取最新版本的文件快照，而是把代码仓库完整地镜像下来。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r>
              <a:rPr lang="zh-CN" altLang="en-US" dirty="0" smtClean="0"/>
              <a:t>直接记录快照，而非差异比较</a:t>
            </a:r>
          </a:p>
          <a:p>
            <a:pPr>
              <a:buNone/>
            </a:pPr>
            <a:r>
              <a:rPr lang="zh-CN" altLang="en-US" sz="2400" dirty="0" smtClean="0"/>
              <a:t>  每次提交更新时，它会纵览一遍所有文件的指纹信息并对文件作一快照，然后保存一个指向这次快照的索引。若文件没有变化，只对上次保存的快照作一链接。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r>
              <a:rPr lang="zh-CN" altLang="en-US" dirty="0" smtClean="0"/>
              <a:t>近乎所有操作都是本地执行</a:t>
            </a:r>
          </a:p>
          <a:p>
            <a:pPr>
              <a:buNone/>
            </a:pPr>
            <a:r>
              <a:rPr lang="zh-CN" altLang="en-US" sz="2400" dirty="0" smtClean="0"/>
              <a:t>  在 </a:t>
            </a:r>
            <a:r>
              <a:rPr lang="en-US" altLang="zh-CN" sz="2400" dirty="0" err="1" smtClean="0"/>
              <a:t>Git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中的绝大多数操作都只需要访问本地文件和资源，不用连网，除了</a:t>
            </a:r>
            <a:r>
              <a:rPr lang="en-US" altLang="zh-CN" sz="2400" dirty="0" err="1" smtClean="0"/>
              <a:t>git</a:t>
            </a:r>
            <a:r>
              <a:rPr lang="en-US" altLang="zh-CN" sz="2400" dirty="0" smtClean="0"/>
              <a:t> pull </a:t>
            </a:r>
            <a:r>
              <a:rPr lang="zh-CN" altLang="en-US" sz="2400" dirty="0" smtClean="0"/>
              <a:t>、</a:t>
            </a:r>
            <a:r>
              <a:rPr lang="en-US" altLang="zh-CN" sz="2400" dirty="0" err="1" smtClean="0"/>
              <a:t>git</a:t>
            </a:r>
            <a:r>
              <a:rPr lang="en-US" altLang="zh-CN" sz="2400" dirty="0" smtClean="0"/>
              <a:t> fetch</a:t>
            </a:r>
            <a:r>
              <a:rPr lang="zh-CN" altLang="en-US" sz="2400" dirty="0" smtClean="0"/>
              <a:t>、</a:t>
            </a:r>
            <a:r>
              <a:rPr lang="en-US" altLang="zh-CN" sz="2400" dirty="0" err="1" smtClean="0"/>
              <a:t>git</a:t>
            </a:r>
            <a:r>
              <a:rPr lang="en-US" altLang="zh-CN" sz="2400" dirty="0" smtClean="0"/>
              <a:t> push</a:t>
            </a:r>
            <a:r>
              <a:rPr lang="zh-CN" altLang="en-US" sz="2400" dirty="0" smtClean="0"/>
              <a:t>操作。</a:t>
            </a:r>
          </a:p>
          <a:p>
            <a:endParaRPr lang="en-US" altLang="zh-CN" sz="2400" dirty="0" smtClean="0"/>
          </a:p>
        </p:txBody>
      </p:sp>
    </p:spTree>
    <p:extLst>
      <p:ext uri="{BB962C8B-B14F-4D97-AF65-F5344CB8AC3E}">
        <p14:creationId xmlns="" xmlns:p14="http://schemas.microsoft.com/office/powerpoint/2010/main" val="67074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6.</a:t>
            </a:r>
            <a:r>
              <a:rPr lang="zh-CN" altLang="en-US" dirty="0" smtClean="0"/>
              <a:t>常见问题汇总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341906" y="974836"/>
            <a:ext cx="11521440" cy="4651049"/>
          </a:xfrm>
        </p:spPr>
        <p:txBody>
          <a:bodyPr>
            <a:normAutofit/>
          </a:bodyPr>
          <a:lstStyle/>
          <a:p>
            <a:pPr marL="228600" lvl="1">
              <a:spcBef>
                <a:spcPts val="1000"/>
              </a:spcBef>
              <a:buFont typeface="Wingdings" pitchFamily="2" charset="2"/>
              <a:buChar char="Ø"/>
            </a:pPr>
            <a:r>
              <a:rPr lang="zh-CN" altLang="zh-CN" sz="2800" dirty="0" smtClean="0"/>
              <a:t>如何放弃本地修改，用远程库最新内容强制覆盖本地代码</a:t>
            </a:r>
          </a:p>
          <a:p>
            <a:pPr lvl="1"/>
            <a:r>
              <a:rPr lang="en-US" altLang="zh-CN" dirty="0" smtClean="0"/>
              <a:t>$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fetch</a:t>
            </a:r>
            <a:endParaRPr lang="zh-CN" altLang="zh-CN" dirty="0" smtClean="0"/>
          </a:p>
          <a:p>
            <a:pPr lvl="1"/>
            <a:r>
              <a:rPr lang="en-US" altLang="zh-CN" dirty="0" smtClean="0"/>
              <a:t>$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reset --hard origin/master</a:t>
            </a:r>
            <a:endParaRPr lang="zh-CN" altLang="zh-CN" dirty="0" smtClean="0"/>
          </a:p>
          <a:p>
            <a:pPr lvl="1"/>
            <a:r>
              <a:rPr lang="zh-CN" altLang="zh-CN" dirty="0" smtClean="0"/>
              <a:t>（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fetch </a:t>
            </a:r>
            <a:r>
              <a:rPr lang="zh-CN" altLang="zh-CN" dirty="0" smtClean="0"/>
              <a:t>指令是下载远程仓库最新内容，不做合并</a:t>
            </a:r>
            <a:r>
              <a:rPr lang="en-US" altLang="zh-CN" dirty="0" smtClean="0"/>
              <a:t> </a:t>
            </a:r>
            <a:r>
              <a:rPr lang="zh-CN" altLang="zh-CN" dirty="0" smtClean="0"/>
              <a:t>；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reset </a:t>
            </a:r>
            <a:r>
              <a:rPr lang="zh-CN" altLang="zh-CN" dirty="0" smtClean="0"/>
              <a:t>指令把</a:t>
            </a:r>
            <a:r>
              <a:rPr lang="en-US" altLang="zh-CN" dirty="0" smtClean="0"/>
              <a:t>HEAD</a:t>
            </a:r>
            <a:r>
              <a:rPr lang="zh-CN" altLang="zh-CN" dirty="0" smtClean="0"/>
              <a:t>指向</a:t>
            </a:r>
            <a:r>
              <a:rPr lang="en-US" altLang="zh-CN" dirty="0" smtClean="0"/>
              <a:t>master</a:t>
            </a:r>
            <a:r>
              <a:rPr lang="zh-CN" altLang="zh-CN" dirty="0" smtClean="0"/>
              <a:t>最新版本）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>
              <a:buNone/>
            </a:pPr>
            <a:endParaRPr lang="en-US" altLang="zh-CN" dirty="0" smtClean="0"/>
          </a:p>
          <a:p>
            <a:pPr lvl="1">
              <a:buNone/>
            </a:pPr>
            <a:endParaRPr lang="en-US" altLang="zh-CN" dirty="0" smtClean="0"/>
          </a:p>
          <a:p>
            <a:pPr lvl="1">
              <a:buNone/>
            </a:pPr>
            <a:r>
              <a:rPr lang="en-US" altLang="zh-CN" sz="2800" dirty="0" err="1" smtClean="0"/>
              <a:t>Gitlab</a:t>
            </a:r>
            <a:r>
              <a:rPr lang="zh-CN" altLang="en-US" sz="2800" dirty="0" smtClean="0"/>
              <a:t>详细使用手册见文档：</a:t>
            </a:r>
            <a:endParaRPr lang="zh-CN" altLang="zh-CN" sz="2800" dirty="0" smtClean="0"/>
          </a:p>
          <a:p>
            <a:endParaRPr lang="en-US" altLang="zh-CN" dirty="0" smtClean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6150243" y="3834486"/>
          <a:ext cx="1874108" cy="1698410"/>
        </p:xfrm>
        <a:graphic>
          <a:graphicData uri="http://schemas.openxmlformats.org/presentationml/2006/ole">
            <p:oleObj spid="_x0000_s8193" name="文档" showAsIcon="1" r:id="rId3" imgW="914400" imgH="828720" progId="Word.Document.12">
              <p:embed/>
            </p:oleObj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69758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1.Git</a:t>
            </a:r>
            <a:r>
              <a:rPr lang="zh-CN" altLang="en-US" dirty="0" smtClean="0"/>
              <a:t>工作原理</a:t>
            </a:r>
            <a:r>
              <a:rPr lang="en-US" altLang="zh-CN" dirty="0" smtClean="0"/>
              <a:t>-</a:t>
            </a:r>
            <a:r>
              <a:rPr lang="zh-CN" altLang="en-US" dirty="0" smtClean="0"/>
              <a:t>文件状态和工作区域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906" y="974837"/>
            <a:ext cx="6352191" cy="5046401"/>
          </a:xfrm>
        </p:spPr>
        <p:txBody>
          <a:bodyPr>
            <a:normAutofit/>
          </a:bodyPr>
          <a:lstStyle/>
          <a:p>
            <a:r>
              <a:rPr lang="zh-CN" altLang="en-US" sz="2000" dirty="0" smtClean="0">
                <a:latin typeface="宋体" pitchFamily="2" charset="-122"/>
                <a:ea typeface="微软雅黑 Light"/>
              </a:rPr>
              <a:t>对于任何一个文件，在 </a:t>
            </a:r>
            <a:r>
              <a:rPr lang="en-US" altLang="zh-CN" sz="2000" dirty="0" err="1" smtClean="0">
                <a:latin typeface="宋体" pitchFamily="2" charset="-122"/>
                <a:ea typeface="微软雅黑 Light"/>
              </a:rPr>
              <a:t>Git</a:t>
            </a:r>
            <a:r>
              <a:rPr lang="en-US" altLang="zh-CN" sz="2000" dirty="0" smtClean="0">
                <a:latin typeface="宋体" pitchFamily="2" charset="-122"/>
                <a:ea typeface="微软雅黑 Light"/>
              </a:rPr>
              <a:t> </a:t>
            </a:r>
            <a:r>
              <a:rPr lang="zh-CN" altLang="en-US" sz="2000" dirty="0" smtClean="0">
                <a:latin typeface="宋体" pitchFamily="2" charset="-122"/>
                <a:ea typeface="微软雅黑 Light"/>
              </a:rPr>
              <a:t>内都只有三种状态：已提交（</a:t>
            </a:r>
            <a:r>
              <a:rPr lang="en-US" altLang="zh-CN" sz="2000" dirty="0" smtClean="0">
                <a:latin typeface="宋体" pitchFamily="2" charset="-122"/>
                <a:ea typeface="微软雅黑 Light"/>
              </a:rPr>
              <a:t>committed</a:t>
            </a:r>
            <a:r>
              <a:rPr lang="zh-CN" altLang="en-US" sz="2000" dirty="0" smtClean="0">
                <a:latin typeface="宋体" pitchFamily="2" charset="-122"/>
                <a:ea typeface="微软雅黑 Light"/>
              </a:rPr>
              <a:t>），已修改（</a:t>
            </a:r>
            <a:r>
              <a:rPr lang="en-US" altLang="zh-CN" sz="2000" dirty="0" smtClean="0">
                <a:latin typeface="宋体" pitchFamily="2" charset="-122"/>
                <a:ea typeface="微软雅黑 Light"/>
              </a:rPr>
              <a:t>modified</a:t>
            </a:r>
            <a:r>
              <a:rPr lang="zh-CN" altLang="en-US" sz="2000" dirty="0" smtClean="0">
                <a:latin typeface="宋体" pitchFamily="2" charset="-122"/>
                <a:ea typeface="微软雅黑 Light"/>
              </a:rPr>
              <a:t>）和已暂存（</a:t>
            </a:r>
            <a:r>
              <a:rPr lang="en-US" altLang="zh-CN" sz="2000" dirty="0" smtClean="0">
                <a:latin typeface="宋体" pitchFamily="2" charset="-122"/>
                <a:ea typeface="微软雅黑 Light"/>
              </a:rPr>
              <a:t>staged</a:t>
            </a:r>
            <a:r>
              <a:rPr lang="zh-CN" altLang="en-US" sz="2000" dirty="0" smtClean="0">
                <a:latin typeface="宋体" pitchFamily="2" charset="-122"/>
                <a:ea typeface="微软雅黑 Light"/>
              </a:rPr>
              <a:t>）。</a:t>
            </a:r>
            <a:endParaRPr lang="en-US" altLang="zh-CN" sz="2000" dirty="0" smtClean="0">
              <a:latin typeface="宋体" pitchFamily="2" charset="-122"/>
              <a:ea typeface="微软雅黑 Light"/>
            </a:endParaRPr>
          </a:p>
          <a:p>
            <a:pPr>
              <a:buNone/>
            </a:pPr>
            <a:r>
              <a:rPr lang="en-US" altLang="zh-CN" sz="2000" dirty="0" smtClean="0">
                <a:latin typeface="宋体" pitchFamily="2" charset="-122"/>
                <a:ea typeface="微软雅黑 Light"/>
              </a:rPr>
              <a:t>  </a:t>
            </a:r>
          </a:p>
          <a:p>
            <a:pPr>
              <a:buNone/>
            </a:pPr>
            <a:r>
              <a:rPr lang="en-US" altLang="zh-CN" sz="2000" dirty="0" smtClean="0">
                <a:latin typeface="宋体" pitchFamily="2" charset="-122"/>
                <a:ea typeface="微软雅黑 Light"/>
              </a:rPr>
              <a:t>  </a:t>
            </a:r>
            <a:r>
              <a:rPr lang="zh-CN" altLang="en-US" sz="2000" dirty="0" smtClean="0">
                <a:latin typeface="宋体" pitchFamily="2" charset="-122"/>
                <a:ea typeface="微软雅黑 Light"/>
              </a:rPr>
              <a:t>已提交表示该文件已经被安全地保存在本地数据库中了；</a:t>
            </a:r>
            <a:endParaRPr lang="en-US" altLang="zh-CN" sz="2000" dirty="0" smtClean="0">
              <a:latin typeface="宋体" pitchFamily="2" charset="-122"/>
              <a:ea typeface="微软雅黑 Light"/>
            </a:endParaRPr>
          </a:p>
          <a:p>
            <a:pPr>
              <a:buNone/>
            </a:pPr>
            <a:r>
              <a:rPr lang="en-US" altLang="zh-CN" sz="2000" dirty="0" smtClean="0">
                <a:latin typeface="宋体" pitchFamily="2" charset="-122"/>
                <a:ea typeface="微软雅黑 Light"/>
              </a:rPr>
              <a:t>  </a:t>
            </a:r>
            <a:r>
              <a:rPr lang="zh-CN" altLang="en-US" sz="2000" dirty="0" smtClean="0">
                <a:latin typeface="宋体" pitchFamily="2" charset="-122"/>
                <a:ea typeface="微软雅黑 Light"/>
              </a:rPr>
              <a:t>已修改表示修改了某个文件，但还没有提交保存；</a:t>
            </a:r>
            <a:endParaRPr lang="en-US" altLang="zh-CN" sz="2000" dirty="0" smtClean="0">
              <a:latin typeface="宋体" pitchFamily="2" charset="-122"/>
              <a:ea typeface="微软雅黑 Light"/>
            </a:endParaRPr>
          </a:p>
          <a:p>
            <a:pPr>
              <a:buNone/>
            </a:pPr>
            <a:r>
              <a:rPr lang="en-US" altLang="zh-CN" sz="2000" dirty="0" smtClean="0">
                <a:latin typeface="宋体" pitchFamily="2" charset="-122"/>
                <a:ea typeface="微软雅黑 Light"/>
              </a:rPr>
              <a:t>  </a:t>
            </a:r>
            <a:r>
              <a:rPr lang="zh-CN" altLang="en-US" sz="2000" dirty="0" smtClean="0">
                <a:latin typeface="宋体" pitchFamily="2" charset="-122"/>
                <a:ea typeface="微软雅黑 Light"/>
              </a:rPr>
              <a:t>已暂存表示把已修改的文件放在下次提交时要保存的清单中。</a:t>
            </a:r>
            <a:endParaRPr lang="en-US" altLang="zh-CN" sz="2000" dirty="0" smtClean="0">
              <a:latin typeface="宋体" pitchFamily="2" charset="-122"/>
              <a:ea typeface="微软雅黑 Light"/>
            </a:endParaRPr>
          </a:p>
          <a:p>
            <a:endParaRPr lang="zh-CN" altLang="en-US" sz="2000" dirty="0" smtClean="0">
              <a:latin typeface="宋体" pitchFamily="2" charset="-122"/>
              <a:ea typeface="微软雅黑 Light"/>
            </a:endParaRPr>
          </a:p>
          <a:p>
            <a:r>
              <a:rPr lang="zh-CN" altLang="en-US" sz="2000" dirty="0" smtClean="0">
                <a:latin typeface="宋体" pitchFamily="2" charset="-122"/>
                <a:ea typeface="微软雅黑 Light"/>
              </a:rPr>
              <a:t>文件流转的三个工作区域：本地工作目录，暂存区域，以及本地仓库。</a:t>
            </a:r>
            <a:endParaRPr lang="en-US" altLang="zh-CN" sz="2000" dirty="0" smtClean="0">
              <a:latin typeface="宋体" pitchFamily="2" charset="-122"/>
              <a:ea typeface="微软雅黑 Light"/>
            </a:endParaRPr>
          </a:p>
          <a:p>
            <a:pPr>
              <a:buNone/>
            </a:pPr>
            <a:endParaRPr lang="en-US" altLang="zh-CN" sz="1900" dirty="0" smtClean="0">
              <a:latin typeface="宋体" pitchFamily="2" charset="-122"/>
              <a:ea typeface="微软雅黑 Light"/>
            </a:endParaRPr>
          </a:p>
          <a:p>
            <a:endParaRPr lang="zh-CN" altLang="en-US" dirty="0" smtClean="0"/>
          </a:p>
          <a:p>
            <a:endParaRPr lang="zh-CN" alt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67500" y="1028110"/>
            <a:ext cx="5524500" cy="454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2.Git</a:t>
            </a:r>
            <a:r>
              <a:rPr lang="zh-CN" altLang="en-US" dirty="0" smtClean="0"/>
              <a:t>与</a:t>
            </a:r>
            <a:r>
              <a:rPr lang="en-US" altLang="zh-CN" dirty="0" smtClean="0"/>
              <a:t>SVN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ClearCase</a:t>
            </a:r>
            <a:r>
              <a:rPr lang="zh-CN" altLang="en-US" dirty="0" smtClean="0"/>
              <a:t>比较</a:t>
            </a:r>
            <a:endParaRPr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026655196"/>
              </p:ext>
            </p:extLst>
          </p:nvPr>
        </p:nvGraphicFramePr>
        <p:xfrm>
          <a:off x="499044" y="663010"/>
          <a:ext cx="10990789" cy="59206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28048"/>
                <a:gridCol w="3442096"/>
                <a:gridCol w="3115195"/>
                <a:gridCol w="2505450"/>
              </a:tblGrid>
              <a:tr h="248629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比较</a:t>
                      </a:r>
                      <a:r>
                        <a:rPr lang="en-US" altLang="zh-CN" sz="1600" u="none" strike="noStrike" dirty="0">
                          <a:effectLst/>
                        </a:rPr>
                        <a:t>\</a:t>
                      </a:r>
                      <a:r>
                        <a:rPr lang="zh-CN" altLang="en-US" sz="1600" u="none" strike="noStrike" dirty="0">
                          <a:effectLst/>
                        </a:rPr>
                        <a:t>工具</a:t>
                      </a:r>
                      <a:endParaRPr lang="zh-CN" alt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CC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SVN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GIT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  <a:tr h="4879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工具来源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IBM Rational</a:t>
                      </a:r>
                      <a:r>
                        <a:rPr lang="zh-CN" altLang="en-US" sz="1600" u="none" strike="noStrike" dirty="0">
                          <a:effectLst/>
                        </a:rPr>
                        <a:t>公司开发的一款商业软件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免费的开源软件（网上资料多）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</a:rPr>
                        <a:t>免费的开源软件（网上资料多）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  <a:tr h="27172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版本控制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集中式版本控制系统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集中式版本控制系统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</a:rPr>
                        <a:t>分布式版本控制系统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  <a:tr h="72719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权限管理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通过</a:t>
                      </a:r>
                      <a:r>
                        <a:rPr lang="en-US" sz="1600" u="none" strike="noStrike" dirty="0">
                          <a:effectLst/>
                        </a:rPr>
                        <a:t>windows</a:t>
                      </a:r>
                      <a:r>
                        <a:rPr lang="zh-CN" altLang="en-US" sz="1600" u="none" strike="noStrike" dirty="0">
                          <a:effectLst/>
                        </a:rPr>
                        <a:t>域来管理，受限于</a:t>
                      </a:r>
                      <a:r>
                        <a:rPr lang="en-US" sz="1600" u="none" strike="noStrike" dirty="0">
                          <a:effectLst/>
                        </a:rPr>
                        <a:t>windows</a:t>
                      </a:r>
                      <a:r>
                        <a:rPr lang="zh-CN" altLang="en-US" sz="1600" u="none" strike="noStrike" dirty="0">
                          <a:effectLst/>
                        </a:rPr>
                        <a:t>的域管理模式，权限管理严格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有自己的权限管理模块，相对宽松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</a:rPr>
                        <a:t>有自己的权限管理模块，权限更宽松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  <a:tr h="1109528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版本记录方式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每个元素有自己独立的版本树，版本从</a:t>
                      </a:r>
                      <a:r>
                        <a:rPr lang="en-US" altLang="zh-CN" sz="1600" u="none" strike="noStrike" dirty="0">
                          <a:effectLst/>
                        </a:rPr>
                        <a:t>0</a:t>
                      </a:r>
                      <a:r>
                        <a:rPr lang="zh-CN" altLang="en-US" sz="1600" u="none" strike="noStrike" dirty="0">
                          <a:effectLst/>
                        </a:rPr>
                        <a:t>开始，往上递增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对整个库统一管理版本，库中任何一点的变化都会让库的整体版本往上递增，对于单个文件来说，它的版本不是连续递增的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 err="1">
                          <a:effectLst/>
                        </a:rPr>
                        <a:t>Git</a:t>
                      </a:r>
                      <a:r>
                        <a:rPr lang="zh-CN" altLang="en-US" sz="1600" u="none" strike="noStrike" dirty="0">
                          <a:effectLst/>
                        </a:rPr>
                        <a:t>没有一个全局版本号，每一个是一个唯一的</a:t>
                      </a:r>
                      <a:r>
                        <a:rPr lang="en-US" altLang="zh-CN" sz="1600" u="none" strike="noStrike" dirty="0">
                          <a:effectLst/>
                        </a:rPr>
                        <a:t>hash</a:t>
                      </a:r>
                      <a:r>
                        <a:rPr lang="zh-CN" altLang="en-US" sz="1600" u="none" strike="noStrike" dirty="0">
                          <a:effectLst/>
                        </a:rPr>
                        <a:t>字符串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  <a:tr h="248629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分支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创建类型，按文件拉取分支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</a:rPr>
                        <a:t>拷贝的方式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利用指针更快更容易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  <a:tr h="81516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速度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 smtClean="0">
                          <a:effectLst/>
                        </a:rPr>
                        <a:t>慢</a:t>
                      </a:r>
                      <a:r>
                        <a:rPr lang="zh-CN" altLang="en-US" sz="1600" u="none" strike="noStrike" dirty="0">
                          <a:effectLst/>
                        </a:rPr>
                        <a:t>（</a:t>
                      </a:r>
                      <a:r>
                        <a:rPr lang="en-US" altLang="zh-CN" sz="1600" u="none" strike="noStrike" dirty="0">
                          <a:effectLst/>
                        </a:rPr>
                        <a:t>10g</a:t>
                      </a:r>
                      <a:r>
                        <a:rPr lang="zh-CN" altLang="en-US" sz="1600" u="none" strike="noStrike" dirty="0">
                          <a:effectLst/>
                        </a:rPr>
                        <a:t>代码下载大于</a:t>
                      </a:r>
                      <a:r>
                        <a:rPr lang="en-US" altLang="zh-CN" sz="1600" u="none" strike="noStrike" dirty="0">
                          <a:effectLst/>
                        </a:rPr>
                        <a:t>5</a:t>
                      </a:r>
                      <a:r>
                        <a:rPr lang="zh-CN" altLang="en-US" sz="1600" u="none" strike="noStrike" dirty="0">
                          <a:effectLst/>
                        </a:rPr>
                        <a:t>个小时</a:t>
                      </a:r>
                      <a:r>
                        <a:rPr lang="zh-CN" altLang="en-US" sz="1600" u="none" strike="noStrike" dirty="0" smtClean="0">
                          <a:effectLst/>
                        </a:rPr>
                        <a:t>），</a:t>
                      </a:r>
                      <a:endParaRPr lang="en-US" altLang="zh-CN" sz="1600" u="none" strike="noStrike" dirty="0" smtClean="0">
                        <a:effectLst/>
                      </a:endParaRPr>
                    </a:p>
                    <a:p>
                      <a:pPr algn="ctr" fontAlgn="b"/>
                      <a:r>
                        <a:rPr lang="zh-CN" altLang="en-US" sz="1600" u="none" strike="noStrike" dirty="0" smtClean="0">
                          <a:effectLst/>
                        </a:rPr>
                        <a:t>分支</a:t>
                      </a:r>
                      <a:r>
                        <a:rPr lang="zh-CN" altLang="en-US" sz="1600" u="none" strike="noStrike" dirty="0">
                          <a:effectLst/>
                        </a:rPr>
                        <a:t>切换需要更换视图规则，但静态视图同样很慢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 smtClean="0">
                          <a:effectLst/>
                        </a:rPr>
                        <a:t>快（</a:t>
                      </a:r>
                      <a:r>
                        <a:rPr lang="en-US" altLang="zh-CN" sz="1600" u="none" strike="noStrike" dirty="0">
                          <a:effectLst/>
                        </a:rPr>
                        <a:t>30</a:t>
                      </a:r>
                      <a:r>
                        <a:rPr lang="zh-CN" altLang="en-US" sz="1600" u="none" strike="noStrike" dirty="0">
                          <a:effectLst/>
                        </a:rPr>
                        <a:t>分钟左右</a:t>
                      </a:r>
                      <a:r>
                        <a:rPr lang="zh-CN" altLang="en-US" sz="1600" u="none" strike="noStrike" dirty="0" smtClean="0">
                          <a:effectLst/>
                        </a:rPr>
                        <a:t>）</a:t>
                      </a:r>
                      <a:r>
                        <a:rPr lang="en-US" altLang="zh-CN" sz="1600" u="none" strike="noStrike" dirty="0" smtClean="0">
                          <a:effectLst/>
                        </a:rPr>
                        <a:t>,</a:t>
                      </a:r>
                    </a:p>
                    <a:p>
                      <a:pPr algn="ctr" fontAlgn="b"/>
                      <a:r>
                        <a:rPr lang="zh-CN" altLang="en-US" sz="1600" u="none" strike="noStrike" dirty="0" smtClean="0">
                          <a:effectLst/>
                        </a:rPr>
                        <a:t>切换</a:t>
                      </a:r>
                      <a:r>
                        <a:rPr lang="zh-CN" altLang="en-US" sz="1600" u="none" strike="noStrike" dirty="0">
                          <a:effectLst/>
                        </a:rPr>
                        <a:t>分支等于新下一套代码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更</a:t>
                      </a:r>
                      <a:r>
                        <a:rPr lang="zh-CN" altLang="en-US" sz="1600" u="none" strike="noStrike" dirty="0" smtClean="0">
                          <a:effectLst/>
                        </a:rPr>
                        <a:t>快（</a:t>
                      </a:r>
                      <a:r>
                        <a:rPr lang="zh-CN" altLang="en-US" sz="1600" u="none" strike="noStrike" dirty="0">
                          <a:effectLst/>
                        </a:rPr>
                        <a:t>小于</a:t>
                      </a:r>
                      <a:r>
                        <a:rPr lang="en-US" altLang="zh-CN" sz="1600" u="none" strike="noStrike" dirty="0">
                          <a:effectLst/>
                        </a:rPr>
                        <a:t>5</a:t>
                      </a:r>
                      <a:r>
                        <a:rPr lang="zh-CN" altLang="en-US" sz="1600" u="none" strike="noStrike" dirty="0">
                          <a:effectLst/>
                        </a:rPr>
                        <a:t>分钟</a:t>
                      </a:r>
                      <a:r>
                        <a:rPr lang="zh-CN" altLang="en-US" sz="1600" u="none" strike="noStrike" dirty="0" smtClean="0">
                          <a:effectLst/>
                        </a:rPr>
                        <a:t>）</a:t>
                      </a:r>
                      <a:r>
                        <a:rPr lang="en-US" altLang="zh-CN" sz="1600" u="none" strike="noStrike" dirty="0" smtClean="0">
                          <a:effectLst/>
                        </a:rPr>
                        <a:t>,</a:t>
                      </a:r>
                    </a:p>
                    <a:p>
                      <a:pPr algn="ctr" fontAlgn="b"/>
                      <a:r>
                        <a:rPr lang="zh-CN" altLang="en-US" sz="1600" u="none" strike="noStrike" dirty="0" smtClean="0">
                          <a:effectLst/>
                        </a:rPr>
                        <a:t>分支</a:t>
                      </a:r>
                      <a:r>
                        <a:rPr lang="zh-CN" altLang="en-US" sz="1600" u="none" strike="noStrike" dirty="0">
                          <a:effectLst/>
                        </a:rPr>
                        <a:t>切换（小于</a:t>
                      </a:r>
                      <a:r>
                        <a:rPr lang="en-US" altLang="zh-CN" sz="1600" u="none" strike="noStrike" dirty="0">
                          <a:effectLst/>
                        </a:rPr>
                        <a:t>30</a:t>
                      </a:r>
                      <a:r>
                        <a:rPr lang="zh-CN" altLang="en-US" sz="1600" u="none" strike="noStrike" dirty="0">
                          <a:effectLst/>
                        </a:rPr>
                        <a:t>秒）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  <a:tr h="4879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存储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切换规则可变更代码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</a:rPr>
                        <a:t>一个分支一个目录，比较占空间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切换分支本地存储就切换，节省资源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  <a:tr h="81516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离线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与网络和域控关联，任何一个</a:t>
                      </a:r>
                      <a:r>
                        <a:rPr lang="en-US" altLang="zh-CN" sz="1600" u="none" strike="noStrike" dirty="0">
                          <a:effectLst/>
                        </a:rPr>
                        <a:t>down</a:t>
                      </a:r>
                      <a:r>
                        <a:rPr lang="zh-CN" altLang="en-US" sz="1600" u="none" strike="noStrike" dirty="0">
                          <a:effectLst/>
                        </a:rPr>
                        <a:t>了，将无法查看</a:t>
                      </a:r>
                      <a:r>
                        <a:rPr lang="en-US" altLang="zh-CN" sz="1600" u="none" strike="noStrike" dirty="0">
                          <a:effectLst/>
                        </a:rPr>
                        <a:t>log</a:t>
                      </a:r>
                      <a:r>
                        <a:rPr lang="zh-CN" altLang="en-US" sz="1600" u="none" strike="noStrike" dirty="0">
                          <a:effectLst/>
                        </a:rPr>
                        <a:t>，本地动态视图则无法</a:t>
                      </a:r>
                      <a:r>
                        <a:rPr lang="zh-CN" altLang="en-US" sz="1600" u="none" strike="noStrike">
                          <a:effectLst/>
                        </a:rPr>
                        <a:t>查看</a:t>
                      </a:r>
                      <a:r>
                        <a:rPr lang="zh-CN" altLang="en-US" sz="1600" u="none" strike="noStrike" smtClean="0">
                          <a:effectLst/>
                        </a:rPr>
                        <a:t>代码，本地静态视图可以查看代码但是无法提交更新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</a:rPr>
                        <a:t>离线状态无法查看</a:t>
                      </a:r>
                      <a:r>
                        <a:rPr lang="en-US" altLang="zh-CN" sz="1600" u="none" strike="noStrike">
                          <a:effectLst/>
                        </a:rPr>
                        <a:t>log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离线状态仍可以查看完整的</a:t>
                      </a:r>
                      <a:r>
                        <a:rPr lang="en-US" altLang="zh-CN" sz="1600" u="none" strike="noStrike" dirty="0">
                          <a:effectLst/>
                        </a:rPr>
                        <a:t>log</a:t>
                      </a:r>
                      <a:r>
                        <a:rPr lang="zh-CN" altLang="en-US" sz="1600" u="none" strike="noStrike" dirty="0">
                          <a:effectLst/>
                        </a:rPr>
                        <a:t>，并做本地提交版本管理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  <a:tr h="4879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代码评审</a:t>
                      </a:r>
                      <a:endParaRPr lang="zh-CN" alt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导出修改列表及</a:t>
                      </a:r>
                      <a:r>
                        <a:rPr lang="en-US" sz="1600" u="none" strike="noStrike" dirty="0" err="1">
                          <a:effectLst/>
                        </a:rPr>
                        <a:t>reviewboard</a:t>
                      </a:r>
                      <a:r>
                        <a:rPr lang="zh-CN" altLang="en-US" sz="1600" u="none" strike="noStrike" dirty="0">
                          <a:effectLst/>
                        </a:rPr>
                        <a:t>评审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reviewboard</a:t>
                      </a:r>
                      <a:r>
                        <a:rPr lang="zh-CN" altLang="en-US" sz="1600" u="none" strike="noStrike" dirty="0">
                          <a:effectLst/>
                        </a:rPr>
                        <a:t>评审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多种平台工具提供，提交前评审，并自动入库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</a:t>
            </a:r>
            <a:r>
              <a:rPr lang="zh-CN" altLang="en-US" dirty="0" smtClean="0"/>
              <a:t>基本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工作流程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1069383" y="2340243"/>
            <a:ext cx="1999281" cy="60443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本地仓库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1066800" y="3453539"/>
            <a:ext cx="1999281" cy="60443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创建个人分支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1082298" y="4662407"/>
            <a:ext cx="1999281" cy="60443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本地修改、提交本地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1035802" y="5762786"/>
            <a:ext cx="1999281" cy="60443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拉取远程更新到本地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1097798" y="1190787"/>
            <a:ext cx="1999281" cy="60443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远程仓库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4644325" y="1978619"/>
            <a:ext cx="1999281" cy="60443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合入远程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7976461" y="1947619"/>
            <a:ext cx="1999281" cy="60443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推送本地修改到远程个人分支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5563892" y="875656"/>
            <a:ext cx="3208149" cy="60443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solidFill>
                  <a:schemeClr val="tx1"/>
                </a:solidFill>
              </a:rPr>
              <a:t>Gitlab</a:t>
            </a:r>
            <a:r>
              <a:rPr lang="zh-CN" altLang="en-US" dirty="0" smtClean="0">
                <a:solidFill>
                  <a:schemeClr val="tx1"/>
                </a:solidFill>
              </a:rPr>
              <a:t>页面创建</a:t>
            </a:r>
            <a:r>
              <a:rPr lang="en-US" altLang="zh-CN" dirty="0" smtClean="0">
                <a:solidFill>
                  <a:schemeClr val="tx1"/>
                </a:solidFill>
              </a:rPr>
              <a:t>merge request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572718" y="1844299"/>
            <a:ext cx="1239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clone </a:t>
            </a:r>
            <a:endParaRPr lang="zh-CN" alt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2479727" y="3037668"/>
            <a:ext cx="5145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checkout –b </a:t>
            </a:r>
            <a:r>
              <a:rPr lang="en-US" altLang="zh-CN" dirty="0" err="1" smtClean="0"/>
              <a:t>localbranch</a:t>
            </a:r>
            <a:r>
              <a:rPr lang="en-US" altLang="zh-CN" dirty="0" smtClean="0"/>
              <a:t> origin/master</a:t>
            </a:r>
            <a:endParaRPr lang="zh-CN" alt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2557221" y="4091553"/>
            <a:ext cx="3254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add</a:t>
            </a:r>
          </a:p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commit</a:t>
            </a:r>
            <a:endParaRPr lang="zh-CN" alt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2448733" y="5362414"/>
            <a:ext cx="2324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pull</a:t>
            </a:r>
            <a:endParaRPr lang="zh-CN" altLang="en-US" dirty="0"/>
          </a:p>
        </p:txBody>
      </p:sp>
      <p:cxnSp>
        <p:nvCxnSpPr>
          <p:cNvPr id="49" name="直接箭头连接符 48"/>
          <p:cNvCxnSpPr>
            <a:stCxn id="37" idx="2"/>
          </p:cNvCxnSpPr>
          <p:nvPr/>
        </p:nvCxnSpPr>
        <p:spPr>
          <a:xfrm rot="5400000">
            <a:off x="1892087" y="1995407"/>
            <a:ext cx="405538" cy="51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36" idx="3"/>
            <a:endCxn id="39" idx="3"/>
          </p:cNvCxnSpPr>
          <p:nvPr/>
        </p:nvCxnSpPr>
        <p:spPr>
          <a:xfrm flipV="1">
            <a:off x="3035083" y="2249836"/>
            <a:ext cx="6940659" cy="3815167"/>
          </a:xfrm>
          <a:prstGeom prst="bentConnector3">
            <a:avLst>
              <a:gd name="adj1" fmla="val 10329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39" idx="0"/>
          </p:cNvCxnSpPr>
          <p:nvPr/>
        </p:nvCxnSpPr>
        <p:spPr>
          <a:xfrm rot="16200000" flipV="1">
            <a:off x="8620933" y="1592450"/>
            <a:ext cx="459782" cy="2505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endCxn id="38" idx="0"/>
          </p:cNvCxnSpPr>
          <p:nvPr/>
        </p:nvCxnSpPr>
        <p:spPr>
          <a:xfrm rot="10800000" flipV="1">
            <a:off x="5643967" y="1518833"/>
            <a:ext cx="524359" cy="4597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/>
          <p:cNvCxnSpPr/>
          <p:nvPr/>
        </p:nvCxnSpPr>
        <p:spPr>
          <a:xfrm rot="5400000">
            <a:off x="1858507" y="3186195"/>
            <a:ext cx="405538" cy="51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/>
          <p:nvPr/>
        </p:nvCxnSpPr>
        <p:spPr>
          <a:xfrm rot="5400000">
            <a:off x="1796514" y="4348568"/>
            <a:ext cx="405538" cy="51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rot="5400000">
            <a:off x="1778432" y="5508359"/>
            <a:ext cx="405538" cy="51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5470901" y="5594888"/>
            <a:ext cx="4494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push origin </a:t>
            </a:r>
            <a:r>
              <a:rPr lang="en-US" altLang="zh-CN" dirty="0" err="1" smtClean="0"/>
              <a:t>localbranch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clone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300277" y="899146"/>
            <a:ext cx="11521440" cy="5354401"/>
          </a:xfrm>
        </p:spPr>
        <p:txBody>
          <a:bodyPr>
            <a:normAutofit/>
          </a:bodyPr>
          <a:lstStyle/>
          <a:p>
            <a:r>
              <a:rPr lang="zh-CN" altLang="en-US" sz="2400" dirty="0" smtClean="0"/>
              <a:t>克隆仓库的用法： </a:t>
            </a:r>
            <a:r>
              <a:rPr lang="en-US" altLang="zh-CN" sz="2400" dirty="0" err="1" smtClean="0"/>
              <a:t>git</a:t>
            </a:r>
            <a:r>
              <a:rPr lang="en-US" altLang="zh-CN" sz="2400" dirty="0" smtClean="0"/>
              <a:t> clone [</a:t>
            </a:r>
            <a:r>
              <a:rPr lang="en-US" altLang="zh-CN" sz="2400" dirty="0" err="1" smtClean="0"/>
              <a:t>url</a:t>
            </a:r>
            <a:r>
              <a:rPr lang="en-US" altLang="zh-CN" sz="2400" dirty="0" smtClean="0"/>
              <a:t>]</a:t>
            </a:r>
          </a:p>
          <a:p>
            <a:endParaRPr lang="en-US" altLang="zh-CN" sz="2400" dirty="0" smtClean="0"/>
          </a:p>
          <a:p>
            <a:pPr>
              <a:buNone/>
            </a:pPr>
            <a:r>
              <a:rPr lang="en-US" altLang="zh-CN" sz="2400" dirty="0" smtClean="0"/>
              <a:t>  </a:t>
            </a:r>
            <a:r>
              <a:rPr lang="en-US" altLang="zh-CN" sz="2000" dirty="0" smtClean="0"/>
              <a:t>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clone git@192.168.31.76:test/test_project.git</a:t>
            </a:r>
            <a:r>
              <a:rPr lang="en-US" altLang="zh-CN" sz="2000" i="1" dirty="0" smtClean="0"/>
              <a:t>  </a:t>
            </a:r>
            <a:r>
              <a:rPr lang="zh-CN" altLang="en-US" sz="2000" dirty="0" smtClean="0"/>
              <a:t>会在当前目录下创建一个名为</a:t>
            </a:r>
            <a:r>
              <a:rPr lang="en-US" altLang="zh-CN" sz="2000" dirty="0" err="1" smtClean="0"/>
              <a:t>test_project</a:t>
            </a:r>
            <a:r>
              <a:rPr lang="zh-CN" altLang="en-US" sz="2000" dirty="0" smtClean="0"/>
              <a:t>的目录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clone git@192.168.31.76:test/test_project.git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mygrit</a:t>
            </a:r>
            <a:r>
              <a:rPr lang="en-US" altLang="zh-CN" sz="2000" i="1" dirty="0" smtClean="0">
                <a:solidFill>
                  <a:srgbClr val="FF0000"/>
                </a:solidFill>
              </a:rPr>
              <a:t>  </a:t>
            </a:r>
            <a:r>
              <a:rPr lang="zh-CN" altLang="en-US" sz="2000" dirty="0" smtClean="0"/>
              <a:t>现在新建的目录成了</a:t>
            </a:r>
            <a:r>
              <a:rPr lang="en-US" altLang="zh-CN" sz="2000" dirty="0" err="1" smtClean="0"/>
              <a:t>mygrit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</a:t>
            </a:r>
          </a:p>
          <a:p>
            <a:pPr>
              <a:buNone/>
            </a:pPr>
            <a:r>
              <a:rPr lang="zh-CN" altLang="en-US" sz="2000" dirty="0" smtClean="0"/>
              <a:t>   通过参数</a:t>
            </a:r>
            <a:r>
              <a:rPr lang="en-US" altLang="zh-CN" sz="2000" dirty="0" smtClean="0"/>
              <a:t>-b</a:t>
            </a:r>
            <a:r>
              <a:rPr lang="zh-CN" altLang="en-US" sz="2000" dirty="0" smtClean="0"/>
              <a:t>可实现指定分支：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clone</a:t>
            </a:r>
            <a:r>
              <a:rPr lang="en-US" altLang="zh-CN" sz="2000" dirty="0" smtClean="0">
                <a:solidFill>
                  <a:srgbClr val="FF0000"/>
                </a:solidFill>
              </a:rPr>
              <a:t> –b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branchname</a:t>
            </a:r>
            <a:r>
              <a:rPr lang="en-US" altLang="zh-CN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/>
              <a:t>git@192.168.31.76:test/test_project.git</a:t>
            </a:r>
            <a:endParaRPr lang="zh-CN" altLang="en-US" sz="2000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config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在首次</a:t>
            </a:r>
            <a:r>
              <a:rPr lang="en-US" altLang="zh-CN" sz="2000" dirty="0" smtClean="0"/>
              <a:t>commit</a:t>
            </a:r>
            <a:r>
              <a:rPr lang="zh-CN" altLang="en-US" sz="2000" dirty="0" smtClean="0"/>
              <a:t>时，都会提示要配置</a:t>
            </a:r>
            <a:r>
              <a:rPr lang="en-US" altLang="zh-CN" sz="2000" dirty="0" smtClean="0"/>
              <a:t>username</a:t>
            </a:r>
            <a:r>
              <a:rPr lang="zh-CN" altLang="en-US" sz="2000" dirty="0" smtClean="0"/>
              <a:t>、</a:t>
            </a:r>
            <a:r>
              <a:rPr lang="en-US" altLang="zh-CN" sz="2000" dirty="0" err="1" smtClean="0"/>
              <a:t>useremail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 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config</a:t>
            </a:r>
            <a:r>
              <a:rPr lang="en-US" altLang="zh-CN" sz="2000" dirty="0" smtClean="0"/>
              <a:t> --global user.name “name”</a:t>
            </a:r>
          </a:p>
          <a:p>
            <a:pPr>
              <a:buNone/>
            </a:pPr>
            <a:r>
              <a:rPr lang="en-US" altLang="zh-CN" sz="2000" dirty="0" smtClean="0"/>
              <a:t>   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config</a:t>
            </a:r>
            <a:r>
              <a:rPr lang="en-US" altLang="zh-CN" sz="2000" dirty="0" smtClean="0"/>
              <a:t> --global </a:t>
            </a:r>
            <a:r>
              <a:rPr lang="en-US" altLang="zh-CN" sz="2000" dirty="0" err="1" smtClean="0"/>
              <a:t>user.email</a:t>
            </a:r>
            <a:r>
              <a:rPr lang="en-US" altLang="zh-CN" sz="2000" dirty="0" smtClean="0"/>
              <a:t> “email”</a:t>
            </a:r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配置命令别名</a:t>
            </a:r>
            <a:endParaRPr lang="en-US" altLang="zh-CN" sz="2000" dirty="0" smtClean="0"/>
          </a:p>
          <a:p>
            <a:pPr>
              <a:buNone/>
            </a:pPr>
            <a:r>
              <a:rPr lang="zh-CN" altLang="en-US" sz="2000" dirty="0" smtClean="0"/>
              <a:t>   如用</a:t>
            </a:r>
            <a:r>
              <a:rPr lang="en-US" sz="2000" dirty="0" smtClean="0"/>
              <a:t>co</a:t>
            </a:r>
            <a:r>
              <a:rPr lang="zh-CN" altLang="en-US" sz="2000" dirty="0" smtClean="0"/>
              <a:t>表示</a:t>
            </a:r>
            <a:r>
              <a:rPr lang="en-US" sz="2000" dirty="0" smtClean="0"/>
              <a:t>checkout</a:t>
            </a:r>
            <a:endParaRPr lang="en-US" altLang="zh-CN" sz="2000" dirty="0" smtClean="0"/>
          </a:p>
          <a:p>
            <a:pPr>
              <a:buNone/>
            </a:pPr>
            <a:r>
              <a:rPr lang="en-US" sz="2000" dirty="0" smtClean="0"/>
              <a:t>  $ </a:t>
            </a:r>
            <a:r>
              <a:rPr lang="en-US" sz="2000" dirty="0" err="1" smtClean="0"/>
              <a:t>git</a:t>
            </a:r>
            <a:r>
              <a:rPr lang="en-US" sz="2000" dirty="0" smtClean="0"/>
              <a:t> </a:t>
            </a:r>
            <a:r>
              <a:rPr lang="en-US" sz="2000" dirty="0" err="1" smtClean="0"/>
              <a:t>config</a:t>
            </a:r>
            <a:r>
              <a:rPr lang="en-US" sz="2000" dirty="0" smtClean="0"/>
              <a:t> --global </a:t>
            </a:r>
            <a:r>
              <a:rPr lang="en-US" sz="2000" b="1" dirty="0" smtClean="0"/>
              <a:t>alias</a:t>
            </a:r>
            <a:r>
              <a:rPr lang="en-US" sz="2000" dirty="0" smtClean="0"/>
              <a:t>.co checkout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还可以自己配置文本编辑器，</a:t>
            </a:r>
            <a:r>
              <a:rPr lang="en-US" altLang="zh-CN" sz="2000" dirty="0" smtClean="0"/>
              <a:t>diff</a:t>
            </a:r>
            <a:r>
              <a:rPr lang="zh-CN" altLang="en-US" sz="2000" dirty="0" smtClean="0"/>
              <a:t>工具，</a:t>
            </a:r>
            <a:r>
              <a:rPr lang="en-US" altLang="zh-CN" sz="2000" dirty="0" smtClean="0"/>
              <a:t>merge</a:t>
            </a:r>
            <a:r>
              <a:rPr lang="zh-CN" altLang="en-US" sz="2000" dirty="0" smtClean="0"/>
              <a:t>工具等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查看已有的配置信息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  $ 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config</a:t>
            </a:r>
            <a:r>
              <a:rPr lang="en-US" altLang="zh-CN" sz="2000" dirty="0" smtClean="0"/>
              <a:t> --list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7191215" y="1658318"/>
            <a:ext cx="4370522" cy="168931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 smtClean="0"/>
              <a:t>配置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的时候，加上</a:t>
            </a:r>
            <a:r>
              <a:rPr lang="en-US" altLang="zh-CN" dirty="0" smtClean="0"/>
              <a:t>--global</a:t>
            </a:r>
            <a:r>
              <a:rPr lang="zh-CN" altLang="en-US" dirty="0" smtClean="0"/>
              <a:t>是针对当前用户的所有仓库起作用的，如果不加，只针对当前的仓库起作用</a:t>
            </a:r>
            <a:endParaRPr lang="en-US" altLang="zh-CN" dirty="0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常用命令</a:t>
            </a:r>
            <a:r>
              <a:rPr lang="en-US" altLang="zh-CN" dirty="0" smtClean="0"/>
              <a:t>-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add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905" y="974836"/>
            <a:ext cx="10878867" cy="5354401"/>
          </a:xfrm>
        </p:spPr>
        <p:txBody>
          <a:bodyPr>
            <a:normAutofit/>
          </a:bodyPr>
          <a:lstStyle/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add &lt;file&gt;   </a:t>
            </a:r>
            <a:r>
              <a:rPr lang="zh-CN" altLang="en-US" sz="2000" dirty="0" smtClean="0"/>
              <a:t>添加单个文件</a:t>
            </a:r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add &lt;file&gt; &lt;file2&gt;   </a:t>
            </a:r>
            <a:r>
              <a:rPr lang="zh-CN" altLang="en-US" sz="2000" dirty="0" smtClean="0"/>
              <a:t>添加多个文件</a:t>
            </a:r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add –A</a:t>
            </a:r>
            <a:r>
              <a:rPr lang="zh-CN" altLang="en-US" sz="2000" dirty="0" smtClean="0"/>
              <a:t>或</a:t>
            </a:r>
            <a:r>
              <a:rPr lang="en-US" altLang="zh-CN" sz="2000" dirty="0" err="1" smtClean="0"/>
              <a:t>git</a:t>
            </a:r>
            <a:r>
              <a:rPr lang="en-US" altLang="zh-CN" sz="2000" dirty="0" smtClean="0"/>
              <a:t> add --all</a:t>
            </a:r>
            <a:r>
              <a:rPr lang="en-US" sz="2000" dirty="0" smtClean="0"/>
              <a:t>  </a:t>
            </a:r>
            <a:r>
              <a:rPr lang="zh-CN" altLang="en-US" sz="2000" dirty="0" smtClean="0"/>
              <a:t>添加所有文件</a:t>
            </a:r>
          </a:p>
          <a:p>
            <a:endParaRPr lang="en-US" altLang="zh-CN" sz="2000" dirty="0" smtClean="0"/>
          </a:p>
          <a:p>
            <a:endParaRPr lang="zh-CN" altLang="en-US" sz="2000" dirty="0" smtClean="0"/>
          </a:p>
          <a:p>
            <a:r>
              <a:rPr lang="en-US" sz="2000" dirty="0" smtClean="0"/>
              <a:t>$ </a:t>
            </a:r>
            <a:r>
              <a:rPr lang="en-US" sz="2000" dirty="0" err="1" smtClean="0"/>
              <a:t>git</a:t>
            </a:r>
            <a:r>
              <a:rPr lang="en-US" sz="2000" dirty="0" smtClean="0"/>
              <a:t> add -u  </a:t>
            </a:r>
            <a:r>
              <a:rPr lang="zh-CN" altLang="en-US" sz="2000" dirty="0" smtClean="0"/>
              <a:t>添加所有已追踪文件，即不包括新文件</a:t>
            </a:r>
            <a:r>
              <a:rPr lang="en-US" sz="2000" dirty="0" smtClean="0"/>
              <a:t>(new)</a:t>
            </a:r>
            <a:endParaRPr lang="zh-CN" altLang="en-US" sz="2000" dirty="0" smtClean="0"/>
          </a:p>
          <a:p>
            <a:r>
              <a:rPr lang="en-US" sz="2000" dirty="0" smtClean="0"/>
              <a:t>$</a:t>
            </a:r>
            <a:r>
              <a:rPr lang="en-US" sz="2000" dirty="0" err="1" smtClean="0"/>
              <a:t>git</a:t>
            </a:r>
            <a:r>
              <a:rPr lang="en-US" sz="2000" dirty="0" smtClean="0"/>
              <a:t> add .  </a:t>
            </a:r>
            <a:r>
              <a:rPr lang="zh-CN" altLang="en-US" sz="2000" dirty="0" smtClean="0"/>
              <a:t>提交当前目录下新文件</a:t>
            </a:r>
            <a:r>
              <a:rPr lang="en-US" sz="2000" dirty="0" smtClean="0"/>
              <a:t>(new)</a:t>
            </a:r>
            <a:r>
              <a:rPr lang="zh-CN" altLang="en-US" sz="2000" dirty="0" smtClean="0"/>
              <a:t>和被修改</a:t>
            </a:r>
            <a:r>
              <a:rPr lang="en-US" sz="2000" dirty="0" smtClean="0"/>
              <a:t>(modified)</a:t>
            </a:r>
            <a:r>
              <a:rPr lang="zh-CN" altLang="en-US" sz="2000" dirty="0" smtClean="0"/>
              <a:t>文件</a:t>
            </a:r>
            <a:r>
              <a:rPr lang="zh-CN" altLang="en-US" sz="2000" dirty="0" smtClean="0">
                <a:solidFill>
                  <a:srgbClr val="FF0000"/>
                </a:solidFill>
              </a:rPr>
              <a:t>，不包括被删除</a:t>
            </a:r>
            <a:r>
              <a:rPr lang="en-US" sz="2000" dirty="0" smtClean="0">
                <a:solidFill>
                  <a:srgbClr val="FF0000"/>
                </a:solidFill>
              </a:rPr>
              <a:t>(deleted)</a:t>
            </a:r>
            <a:r>
              <a:rPr lang="zh-CN" altLang="en-US" sz="2000" dirty="0" smtClean="0">
                <a:solidFill>
                  <a:srgbClr val="FF0000"/>
                </a:solidFill>
              </a:rPr>
              <a:t>文件</a:t>
            </a:r>
          </a:p>
          <a:p>
            <a:pPr>
              <a:buNone/>
            </a:pPr>
            <a:endParaRPr lang="zh-CN" altLang="en-US" sz="2000" dirty="0" smtClean="0"/>
          </a:p>
          <a:p>
            <a:r>
              <a:rPr lang="en-US" sz="2000" dirty="0" err="1" smtClean="0"/>
              <a:t>git</a:t>
            </a:r>
            <a:r>
              <a:rPr lang="en-US" sz="2000" dirty="0" smtClean="0"/>
              <a:t> add </a:t>
            </a:r>
            <a:r>
              <a:rPr lang="zh-CN" altLang="en-US" sz="2000" dirty="0" smtClean="0"/>
              <a:t>可以直接带目录，将递归跟踪该目录下的所有文件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7470183" y="914400"/>
            <a:ext cx="4293030" cy="209227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git</a:t>
            </a:r>
            <a:r>
              <a:rPr lang="en-US" altLang="zh-CN" dirty="0" smtClean="0"/>
              <a:t> add </a:t>
            </a:r>
            <a:r>
              <a:rPr lang="zh-CN" altLang="en-US" dirty="0" smtClean="0"/>
              <a:t>命令根据目标文件的状态不同，此命令的效果也不同：可以用它开始跟踪新文件，或者把已跟踪的文件放到暂存区，还能用于合并时把有冲突的文件标记为已解决状态等。</a:t>
            </a:r>
          </a:p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11002</TotalTime>
  <Words>2458</Words>
  <Application>Microsoft Office PowerPoint</Application>
  <PresentationFormat>自定义</PresentationFormat>
  <Paragraphs>322</Paragraphs>
  <Slides>31</Slides>
  <Notes>8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3" baseType="lpstr">
      <vt:lpstr>Office 主题​​</vt:lpstr>
      <vt:lpstr>文档</vt:lpstr>
      <vt:lpstr>幻灯片 1</vt:lpstr>
      <vt:lpstr>幻灯片 2</vt:lpstr>
      <vt:lpstr>1.Git工作原理</vt:lpstr>
      <vt:lpstr>1.Git工作原理-文件状态和工作区域</vt:lpstr>
      <vt:lpstr>2.Git与SVN、ClearCase比较</vt:lpstr>
      <vt:lpstr>3. Git常用命令-基本git工作流程</vt:lpstr>
      <vt:lpstr>3. Git常用命令-git clone</vt:lpstr>
      <vt:lpstr>3. Git常用命令- git config</vt:lpstr>
      <vt:lpstr>3. Git常用命令- git add</vt:lpstr>
      <vt:lpstr>3. Git常用命令- git commit</vt:lpstr>
      <vt:lpstr>3. Git常用命令- git status</vt:lpstr>
      <vt:lpstr>3. Git常用命令- git checkout</vt:lpstr>
      <vt:lpstr>3. Git常用命令- git reset与git revert</vt:lpstr>
      <vt:lpstr>3. Git常用命令- 分支管理</vt:lpstr>
      <vt:lpstr>3. Git常用命令- git pull</vt:lpstr>
      <vt:lpstr>3. Git常用命令- git merge</vt:lpstr>
      <vt:lpstr>3. Git常用命令- git push</vt:lpstr>
      <vt:lpstr>3. Git常用命令- git stash</vt:lpstr>
      <vt:lpstr>3. Git常用命令- 忽略文件</vt:lpstr>
      <vt:lpstr>3. Git常用命令- git log</vt:lpstr>
      <vt:lpstr>3. Git常用命令- git diff</vt:lpstr>
      <vt:lpstr>4.Windows下Git安装与使用</vt:lpstr>
      <vt:lpstr>4.Windows下Git安装与使用</vt:lpstr>
      <vt:lpstr>5.Gitlab使用-权限说明</vt:lpstr>
      <vt:lpstr>5.Gitlab使用-保护分支</vt:lpstr>
      <vt:lpstr>5.Gitlab使用-Merge request</vt:lpstr>
      <vt:lpstr>5.Gitlab使用-Merge request</vt:lpstr>
      <vt:lpstr>5.Gitlab使用-待办事项</vt:lpstr>
      <vt:lpstr>6.常见问题汇总</vt:lpstr>
      <vt:lpstr>6.常见问题汇总</vt:lpstr>
      <vt:lpstr>幻灯片 31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ZS-PC</dc:creator>
  <cp:lastModifiedBy>p</cp:lastModifiedBy>
  <cp:revision>1030</cp:revision>
  <dcterms:created xsi:type="dcterms:W3CDTF">2017-09-29T07:30:14Z</dcterms:created>
  <dcterms:modified xsi:type="dcterms:W3CDTF">2018-05-31T06:31:43Z</dcterms:modified>
</cp:coreProperties>
</file>

<file path=docProps/thumbnail.jpeg>
</file>